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1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charts/chart2.xml" ContentType="application/vnd.openxmlformats-officedocument.drawingml.chart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2db593af8604471" /><Relationship Type="http://schemas.openxmlformats.org/officeDocument/2006/relationships/extended-properties" Target="/docProps/app.xml" Id="R10460e0f80de46ee" /><Relationship Type="http://schemas.openxmlformats.org/officeDocument/2006/relationships/officeDocument" Target="/ppt/presentation.xml" Id="R80590c825d2e4af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c3ce225d1144b6f"/>
  </p:sldMasterIdLst>
  <p:notesMasterIdLst>
    <p:notesMasterId xmlns:r="http://schemas.openxmlformats.org/officeDocument/2006/relationships" r:id="Rb6817ae853ad4d15"/>
  </p:notesMasterIdLst>
  <p:sldIdLst>
    <p:sldId xmlns:r="http://schemas.openxmlformats.org/officeDocument/2006/relationships" id="256" r:id="R80485ef0144f4ab9"/>
    <p:sldId xmlns:r="http://schemas.openxmlformats.org/officeDocument/2006/relationships" id="257" r:id="Ra71bd1855ac54d80"/>
    <p:sldId xmlns:r="http://schemas.openxmlformats.org/officeDocument/2006/relationships" id="258" r:id="Rf2280faf236e4995"/>
    <p:sldId xmlns:r="http://schemas.openxmlformats.org/officeDocument/2006/relationships" id="259" r:id="Rb62cc038c822408d"/>
    <p:sldId xmlns:r="http://schemas.openxmlformats.org/officeDocument/2006/relationships" id="260" r:id="R604017668d924825"/>
    <p:sldId xmlns:r="http://schemas.openxmlformats.org/officeDocument/2006/relationships" id="261" r:id="R063cd4c6c880432b"/>
    <p:sldId xmlns:r="http://schemas.openxmlformats.org/officeDocument/2006/relationships" id="262" r:id="Rb37a6622c5814f1f"/>
    <p:sldId xmlns:r="http://schemas.openxmlformats.org/officeDocument/2006/relationships" id="263" r:id="R17742da2377e4e14"/>
    <p:sldId xmlns:r="http://schemas.openxmlformats.org/officeDocument/2006/relationships" id="264" r:id="Ra5d29a5275424d73"/>
    <p:sldId xmlns:r="http://schemas.openxmlformats.org/officeDocument/2006/relationships" id="265" r:id="R18b6517bcb7447dc"/>
    <p:sldId xmlns:r="http://schemas.openxmlformats.org/officeDocument/2006/relationships" id="266" r:id="Rec4faa3c09184e35"/>
    <p:sldId xmlns:r="http://schemas.openxmlformats.org/officeDocument/2006/relationships" id="267" r:id="Redbd1a34269f46a1"/>
    <p:sldId xmlns:r="http://schemas.openxmlformats.org/officeDocument/2006/relationships" id="268" r:id="R813ac0eb4af64882"/>
    <p:sldId xmlns:r="http://schemas.openxmlformats.org/officeDocument/2006/relationships" id="269" r:id="Rcd5a6e7a3e164558"/>
    <p:sldId xmlns:r="http://schemas.openxmlformats.org/officeDocument/2006/relationships" id="270" r:id="Rd7e6ef2fe9f546f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0c888351a7e48f6" /><Relationship Type="http://schemas.openxmlformats.org/officeDocument/2006/relationships/slideMaster" Target="/ppt/slideMasters/slideMaster1.xml" Id="R1c3ce225d1144b6f" /><Relationship Type="http://schemas.openxmlformats.org/officeDocument/2006/relationships/notesMaster" Target="/ppt/notesMasters/notesMaster1.xml" Id="Rb6817ae853ad4d15" /><Relationship Type="http://schemas.openxmlformats.org/officeDocument/2006/relationships/presProps" Target="/ppt/presProps.xml" Id="R2b825ab80d0846cf" /><Relationship Type="http://schemas.openxmlformats.org/officeDocument/2006/relationships/tableStyles" Target="/ppt/tableStyles.xml" Id="R8fd54194ff6648da" /><Relationship Type="http://schemas.openxmlformats.org/officeDocument/2006/relationships/slide" Target="/ppt/slides/slide1.xml" Id="R80485ef0144f4ab9" /><Relationship Type="http://schemas.openxmlformats.org/officeDocument/2006/relationships/slide" Target="/ppt/slides/slide2.xml" Id="Ra71bd1855ac54d80" /><Relationship Type="http://schemas.openxmlformats.org/officeDocument/2006/relationships/slide" Target="/ppt/slides/slide3.xml" Id="Rf2280faf236e4995" /><Relationship Type="http://schemas.openxmlformats.org/officeDocument/2006/relationships/slide" Target="/ppt/slides/slide4.xml" Id="Rb62cc038c822408d" /><Relationship Type="http://schemas.openxmlformats.org/officeDocument/2006/relationships/slide" Target="/ppt/slides/slide5.xml" Id="R604017668d924825" /><Relationship Type="http://schemas.openxmlformats.org/officeDocument/2006/relationships/slide" Target="/ppt/slides/slide6.xml" Id="R063cd4c6c880432b" /><Relationship Type="http://schemas.openxmlformats.org/officeDocument/2006/relationships/slide" Target="/ppt/slides/slide7.xml" Id="Rb37a6622c5814f1f" /><Relationship Type="http://schemas.openxmlformats.org/officeDocument/2006/relationships/slide" Target="/ppt/slides/slide8.xml" Id="R17742da2377e4e14" /><Relationship Type="http://schemas.openxmlformats.org/officeDocument/2006/relationships/slide" Target="/ppt/slides/slide9.xml" Id="Ra5d29a5275424d73" /><Relationship Type="http://schemas.openxmlformats.org/officeDocument/2006/relationships/slide" Target="/ppt/slides/slide10.xml" Id="R18b6517bcb7447dc" /><Relationship Type="http://schemas.openxmlformats.org/officeDocument/2006/relationships/slide" Target="/ppt/slides/slide11.xml" Id="Rec4faa3c09184e35" /><Relationship Type="http://schemas.openxmlformats.org/officeDocument/2006/relationships/slide" Target="/ppt/slides/slide12.xml" Id="Redbd1a34269f46a1" /><Relationship Type="http://schemas.openxmlformats.org/officeDocument/2006/relationships/slide" Target="/ppt/slides/slide13.xml" Id="R813ac0eb4af64882" /><Relationship Type="http://schemas.openxmlformats.org/officeDocument/2006/relationships/slide" Target="/ppt/slides/slide14.xml" Id="Rcd5a6e7a3e164558" /><Relationship Type="http://schemas.openxmlformats.org/officeDocument/2006/relationships/slide" Target="/ppt/slides/slide15.xml" Id="Rd7e6ef2fe9f546f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5b6b8e95c15463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32dfc5c0d7244c0" /><Relationship Type="http://schemas.openxmlformats.org/officeDocument/2006/relationships/notesMaster" Target="/ppt/notesMasters/notesMaster1.xml" Id="Rebca105b84954ad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841fdb1df054e0e" /><Relationship Type="http://schemas.openxmlformats.org/officeDocument/2006/relationships/notesMaster" Target="/ppt/notesMasters/notesMaster1.xml" Id="Ra500c6fae3034e4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76389c20b364a4a" /><Relationship Type="http://schemas.openxmlformats.org/officeDocument/2006/relationships/notesMaster" Target="/ppt/notesMasters/notesMaster1.xml" Id="Rdccbab60a63749a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ecfcb411d2e4520" /><Relationship Type="http://schemas.openxmlformats.org/officeDocument/2006/relationships/notesMaster" Target="/ppt/notesMasters/notesMaster1.xml" Id="Rb965f5508b84497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6c178ac5c6d4ab3" /><Relationship Type="http://schemas.openxmlformats.org/officeDocument/2006/relationships/notesMaster" Target="/ppt/notesMasters/notesMaster1.xml" Id="Reaca369142d74ee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fbb702c90444193" /><Relationship Type="http://schemas.openxmlformats.org/officeDocument/2006/relationships/notesMaster" Target="/ppt/notesMasters/notesMaster1.xml" Id="R8d70a42b5a8b4f0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283d3d3de5e413b" /><Relationship Type="http://schemas.openxmlformats.org/officeDocument/2006/relationships/notesMaster" Target="/ppt/notesMasters/notesMaster1.xml" Id="R6955fa77bdd84ad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8104aeedc624f25" /><Relationship Type="http://schemas.openxmlformats.org/officeDocument/2006/relationships/notesMaster" Target="/ppt/notesMasters/notesMaster1.xml" Id="R3112dda81b574c9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469617f72334c41" /><Relationship Type="http://schemas.openxmlformats.org/officeDocument/2006/relationships/notesMaster" Target="/ppt/notesMasters/notesMaster1.xml" Id="R3233d01c6fb2462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5ad61946f174fad" /><Relationship Type="http://schemas.openxmlformats.org/officeDocument/2006/relationships/notesMaster" Target="/ppt/notesMasters/notesMaster1.xml" Id="R35e079ecdc9d4c3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21f525ba813425b" /><Relationship Type="http://schemas.openxmlformats.org/officeDocument/2006/relationships/notesMaster" Target="/ppt/notesMasters/notesMaster1.xml" Id="Re639c92c440143c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730d4ec323b4e8c" /><Relationship Type="http://schemas.openxmlformats.org/officeDocument/2006/relationships/notesMaster" Target="/ppt/notesMasters/notesMaster1.xml" Id="R6d5f254af213446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9dc06be054a4a8f" /><Relationship Type="http://schemas.openxmlformats.org/officeDocument/2006/relationships/notesMaster" Target="/ppt/notesMasters/notesMaster1.xml" Id="R499f3b5787e14af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8150d84ceb04c58" /><Relationship Type="http://schemas.openxmlformats.org/officeDocument/2006/relationships/notesMaster" Target="/ppt/notesMasters/notesMaster1.xml" Id="R91f0b5b618ff400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6dc5ce723fc4853" /><Relationship Type="http://schemas.openxmlformats.org/officeDocument/2006/relationships/notesMaster" Target="/ppt/notesMasters/notesMaster1.xml" Id="R8fb120f7f06e438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Independent portfolio study. No commissioned work or business results are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Independent portfolio study. No commissioned work or business results are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agency proposal. Assumptions: five pages, supplied content and brand assets, one language, an existing CMS, no commerce or booking engine. The schedule is a proposal, not an observed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Independent portfolio study. No commissioned work or business results are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four-week schedule. Design approvals at weeks one and two. Working-site review and acceptance follow in weeks three and four. Timing assumes complete material and feedback within two business days.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website quote to show commercial hierarchy. EUR 4800 * 0.4 = EUR 1920; EUR 4800 * 0.6 = EUR 2880; together EUR 4800. This is not collected revenue or the fee of the presentation service. Changes to agreed scope are quoted separately.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Eurostat, Online shopping in the EU keeps growing, 20 February 2025. https://ec.europa.eu/eurostat/web/products-eurostat-news/w/ddn-20250220-3. Internet users aged 16-74, online buying for personal use in the previous 12 months, survey year 2024. Published percentages are rounded. Independent study, not a Eurostat commission.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https://ec.europa.eu/eurostat/web/products-eurostat-news/w/ddn-20250220-3. Rounded published 2024 percentages: Ireland 96, Netherlands 94, Denmark 91, EU 77, Italy 60, Romania 60, Bulgaria 57. Denominator: internet users aged 16-74, personal purchases in previous 12 months. The selected countries are not a full ranking. EU is an aggregate, not their simple average. Native chart with literal workbook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Independent editorial interpretation of the limits of https://ec.europa.eu/eurostat/web/products-eurostat-news/w/ddn-20250220-3. No causal inference or market profitability claim. The listed commercial inputs are proposed questions, not observed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Vela is a fictional energy-software concept created for this portfolio. Product capabilities, implementation and customer demand are unvalidated. The image was generated with the built-in image tool, prompt: architectural editorial aerial of an industrial photovoltaic roof, dark left negative space, warm concrete, no real identifiable location. It is conceptual artwork, not evidence of a real site.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narrative premise. No engineering claim, performance guarantee or real operator observation. The concept distinguishes proposed schedules from site-authorised actions. Technical feasibility would require expert assessment.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product workflow presented as three plain text columns, not an implemented architecture or a working user interface. No hardware integration, engineering feasibility, economics or efficacy is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 chart data are synthetic, designed to demonstrate an editable two-series comparison. Six one-hour intervals. Original load [40,60,100,80,40,40] kW and proposed [40,50,60,70,80,60] kW both sum to 360, so each uses 360 kWh across the shown intervals. Every schedule is imaginary. Assumes a load that can move within approved equipment and operating limits. No tariffs, savings, solar data or real performance results are represented. Native embedded workbook stores literal chart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evaluation questions for a fictional product pilot, not a conducted trial or engineering assessment. No buyers, market size, certifications, savings, customer proof or operating software is claimed.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studies show presentation production, not commissioned client work or business credentials. All communication is text-only with no face, voice, calls or interviews. Agent-led AI processing requires permission before confidential materials are shared. No paid project is accepted before supplier and payment readiness.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7e0dd88dfe409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a458a6c88914180" /><Relationship Type="http://schemas.openxmlformats.org/officeDocument/2006/relationships/slideLayout" Target="/ppt/slideLayouts/slideLayout1.xml" Id="R5a60c4a18e9a4bf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a60c4a18e9a4bf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45297570e645a9" /><Relationship Type="http://schemas.openxmlformats.org/officeDocument/2006/relationships/notesSlide" Target="/ppt/notesSlides/notesSlide1.xml" Id="R0afdd4b50336447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32d537962e4ce6" /><Relationship Type="http://schemas.openxmlformats.org/officeDocument/2006/relationships/notesSlide" Target="/ppt/notesSlides/notesSlide2.xml" Id="R35b0b5f84d944db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4c1b7a33c04292" /><Relationship Type="http://schemas.openxmlformats.org/officeDocument/2006/relationships/notesSlide" Target="/ppt/notesSlides/notesSlide3.xml" Id="Rc7fa6ece44b04b4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c3e5694b664e05" /><Relationship Type="http://schemas.openxmlformats.org/officeDocument/2006/relationships/notesSlide" Target="/ppt/notesSlides/notesSlide4.xml" Id="R61e63ad3cf4d4c5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31ddec702a4993" /><Relationship Type="http://schemas.openxmlformats.org/officeDocument/2006/relationships/notesSlide" Target="/ppt/notesSlides/notesSlide5.xml" Id="Rd71fd085e5644c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1a01ab594a4d2d" /><Relationship Type="http://schemas.openxmlformats.org/officeDocument/2006/relationships/notesSlide" Target="/ppt/notesSlides/notesSlide6.xml" Id="R7bb7e78c11b44e2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f6ea4256774afc" /><Relationship Type="http://schemas.openxmlformats.org/officeDocument/2006/relationships/notesSlide" Target="/ppt/notesSlides/notesSlide7.xml" Id="Ref5f29a7a216469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30cb3db0504702" /><Relationship Type="http://schemas.openxmlformats.org/officeDocument/2006/relationships/chart" Target="/ppt/slides/charts/chart1.xml" Id="Racc25bb2089d40e9" /><Relationship Type="http://schemas.openxmlformats.org/officeDocument/2006/relationships/notesSlide" Target="/ppt/notesSlides/notesSlide8.xml" Id="R1a9e9804a0a34e2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a13ad4b0844287" /><Relationship Type="http://schemas.openxmlformats.org/officeDocument/2006/relationships/notesSlide" Target="/ppt/notesSlides/notesSlide9.xml" Id="Rbb5e1d8bd92e41d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2770905c734b01" /><Relationship Type="http://schemas.openxmlformats.org/officeDocument/2006/relationships/image" Target="/ppt/media/image.png" Id="Rfddabd79dfb043a9" /><Relationship Type="http://schemas.openxmlformats.org/officeDocument/2006/relationships/notesSlide" Target="/ppt/notesSlides/notesSlide10.xml" Id="R97b85d644d4b486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952a63e4a246f7" /><Relationship Type="http://schemas.openxmlformats.org/officeDocument/2006/relationships/notesSlide" Target="/ppt/notesSlides/notesSlide11.xml" Id="Rbaea44b6fe904e8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a5997293414776" /><Relationship Type="http://schemas.openxmlformats.org/officeDocument/2006/relationships/notesSlide" Target="/ppt/notesSlides/notesSlide12.xml" Id="Re9708a5df9914a6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a657e51a6749d9" /><Relationship Type="http://schemas.openxmlformats.org/officeDocument/2006/relationships/chart" Target="/ppt/slides/charts/chart2.xml" Id="R3b4e6a2a859b4e17" /><Relationship Type="http://schemas.openxmlformats.org/officeDocument/2006/relationships/notesSlide" Target="/ppt/notesSlides/notesSlide13.xml" Id="R2be5053609c440a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939084ec9d451d" /><Relationship Type="http://schemas.openxmlformats.org/officeDocument/2006/relationships/notesSlide" Target="/ppt/notesSlides/notesSlide14.xml" Id="Rdadf7ab9848949e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42e20f62a84d97" /><Relationship Type="http://schemas.openxmlformats.org/officeDocument/2006/relationships/notesSlide" Target="/ppt/notesSlides/notesSlide15.xml" Id="Rb7a47c073e964250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Bought online, 2024</c:v>
          </c:tx>
          <c:spPr>
            <a:solidFill xmlns:a="http://schemas.openxmlformats.org/drawingml/2006/main">
              <a:srgbClr val="244BFF"/>
            </a:solidFill>
          </c:spPr>
          <c:dPt>
            <c:idx val="3"/>
            <c:invertIfNegative val="0"/>
            <c:spPr>
              <a:solidFill xmlns:a="http://schemas.openxmlformats.org/drawingml/2006/main">
                <a:srgbClr val="151E25"/>
              </a:solidFill>
            </c:spPr>
          </c:dPt>
          <c:cat>
            <c:strRef>
              <c:f>'Chart Data'!$A$2:$A$8</c:f>
              <c:strCache>
                <c:ptCount val="7"/>
                <c:pt idx="0">
                  <c:v>Bulgaria</c:v>
                </c:pt>
                <c:pt idx="1">
                  <c:v>Romania</c:v>
                </c:pt>
                <c:pt idx="2">
                  <c:v>Italy</c:v>
                </c:pt>
                <c:pt idx="3">
                  <c:v>EU</c:v>
                </c:pt>
                <c:pt idx="4">
                  <c:v>Denmark</c:v>
                </c:pt>
                <c:pt idx="5">
                  <c:v>Netherlands</c:v>
                </c:pt>
                <c:pt idx="6">
                  <c:v>Ireland</c:v>
                </c:pt>
              </c:strCache>
            </c:strRef>
          </c:cat>
          <c:val>
            <c:numRef>
              <c:f>'Chart Data'!$B$2:$B$8</c:f>
              <c:numCache>
                <c:formatCode>0%</c:formatCode>
                <c:ptCount val="7"/>
                <c:pt idx="0">
                  <c:v>0.57</c:v>
                </c:pt>
                <c:pt idx="1">
                  <c:v>0.6</c:v>
                </c:pt>
                <c:pt idx="2">
                  <c:v>0.6</c:v>
                </c:pt>
                <c:pt idx="3">
                  <c:v>0.77</c:v>
                </c:pt>
                <c:pt idx="4">
                  <c:v>0.91</c:v>
                </c:pt>
                <c:pt idx="5">
                  <c:v>0.94</c:v>
                </c:pt>
                <c:pt idx="6">
                  <c:v>0.96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 b="1">
                  <a:solidFill>
                    <a:srgbClr val="151E25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7DBD5"/>
              </a:solidFill>
              <a:prstDash val="solid"/>
            </a:ln>
          </c:spPr>
        </c:majorGridlines>
        <c:numFmt formatCode="0%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1"/>
          <c:min val="0"/>
        </c:scaling>
        <c:delete val="0"/>
        <c:axPos val="b"/>
        <c:numFmt formatCode="0%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  <c:majorUnit val="0.2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Original schedule</c:v>
          </c:tx>
          <c:spPr>
            <a:solidFill xmlns:a="http://schemas.openxmlformats.org/drawingml/2006/main">
              <a:srgbClr val="151E25"/>
            </a:solidFill>
          </c:spPr>
          <c:cat>
            <c:strRef>
              <c:f>'Chart Data'!$A$2:$A$7</c:f>
              <c:strCache>
                <c:ptCount val="6"/>
                <c:pt idx="0">
                  <c:v>08:00</c:v>
                </c:pt>
                <c:pt idx="1">
                  <c:v>09:00</c:v>
                </c:pt>
                <c:pt idx="2">
                  <c:v>10:00</c:v>
                </c:pt>
                <c:pt idx="3">
                  <c:v>11:00</c:v>
                </c:pt>
                <c:pt idx="4">
                  <c:v>12:00</c:v>
                </c:pt>
                <c:pt idx="5">
                  <c:v>13:00</c:v>
                </c:pt>
              </c:strCache>
            </c:strRef>
          </c:cat>
          <c:val>
            <c:numRef>
              <c:f>'Chart Data'!$B$2:$B$7</c:f>
              <c:numCache>
                <c:formatCode>0</c:formatCode>
                <c:ptCount val="6"/>
                <c:pt idx="0">
                  <c:v>40</c:v>
                </c:pt>
                <c:pt idx="1">
                  <c:v>60</c:v>
                </c:pt>
                <c:pt idx="2">
                  <c:v>100</c:v>
                </c:pt>
                <c:pt idx="3">
                  <c:v>80</c:v>
                </c:pt>
                <c:pt idx="4">
                  <c:v>40</c:v>
                </c:pt>
                <c:pt idx="5">
                  <c:v>40</c:v>
                </c:pt>
              </c:numCache>
            </c:numRef>
          </c:val>
        </c:ser>
        <c:ser>
          <c:idx val="1"/>
          <c:order val="1"/>
          <c:tx>
            <c:v>Proposed schedule</c:v>
          </c:tx>
          <c:spPr>
            <a:solidFill xmlns:a="http://schemas.openxmlformats.org/drawingml/2006/main">
              <a:srgbClr val="244BFF"/>
            </a:solidFill>
          </c:spPr>
          <c:cat>
            <c:strRef>
              <c:f>'Chart Data'!$C$2:$C$7</c:f>
              <c:strCache>
                <c:ptCount val="6"/>
                <c:pt idx="0">
                  <c:v>08:00</c:v>
                </c:pt>
                <c:pt idx="1">
                  <c:v>09:00</c:v>
                </c:pt>
                <c:pt idx="2">
                  <c:v>10:00</c:v>
                </c:pt>
                <c:pt idx="3">
                  <c:v>11:00</c:v>
                </c:pt>
                <c:pt idx="4">
                  <c:v>12:00</c:v>
                </c:pt>
                <c:pt idx="5">
                  <c:v>13:00</c:v>
                </c:pt>
              </c:strCache>
            </c:strRef>
          </c:cat>
          <c:val>
            <c:numRef>
              <c:f>'Chart Data'!$D$2:$D$7</c:f>
              <c:numCache>
                <c:formatCode>0</c:formatCode>
                <c:ptCount val="6"/>
                <c:pt idx="0">
                  <c:v>40</c:v>
                </c:pt>
                <c:pt idx="1">
                  <c:v>50</c:v>
                </c:pt>
                <c:pt idx="2">
                  <c:v>60</c:v>
                </c:pt>
                <c:pt idx="3">
                  <c:v>70</c:v>
                </c:pt>
                <c:pt idx="4">
                  <c:v>80</c:v>
                </c:pt>
                <c:pt idx="5">
                  <c:v>60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9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12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7DBD5"/>
              </a:solidFill>
              <a:prstDash val="solid"/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  <c:majorUnit val="40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575">
              <a:solidFill>
                <a:srgbClr val="151E25"/>
              </a:solidFill>
              <a:latin typeface="Arial"/>
              <a:ea typeface="Arial"/>
              <a:cs typeface="Arial"/>
            </a:defRPr>
          </a:pPr>
        </a:p>
      </c:txPr>
    </c:legend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A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1">
            <a:extLst xmlns:a="http://schemas.openxmlformats.org/drawingml/2006/main">
              <a:ext uri="{FF2B5EF4-FFF2-40B4-BE49-F238E27FC236}">
                <a16:creationId xmlns:a16="http://schemas.microsoft.com/office/drawing/2014/main" id="{57E04667-54E6-4B21-ADDB-4306F928F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001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5D0D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5D0DA"/>
                </a:solidFill>
                <a:latin typeface="Arial"/>
                <a:ea typeface="Arial"/>
                <a:cs typeface="Arial"/>
              </a:rPr>
              <a:t>PRESENTATION PRODUCTION / SELECTED WORK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4EA97C71-63AA-4883-A536-8864FC88C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323850"/>
            <a:ext cx="5143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5D0D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5D0D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775449E3-6AE6-48D1-8DB7-964DAB1BA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972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C5D0D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C5D0DA"/>
                </a:solidFill>
                <a:latin typeface="Arial"/>
                <a:ea typeface="Arial"/>
                <a:cs typeface="Arial"/>
              </a:rPr>
              <a:t>Independent studies. AI-assisted production with layout and content checks.</a:t>
            </a:r>
          </a:p>
        </p:txBody>
      </p:sp>
      <p:sp>
        <p:nvSpPr>
          <p:cNvPr id="4" name="text-4">
            <a:extLst xmlns:a="http://schemas.openxmlformats.org/drawingml/2006/main">
              <a:ext uri="{FF2B5EF4-FFF2-40B4-BE49-F238E27FC236}">
                <a16:creationId xmlns:a16="http://schemas.microsoft.com/office/drawing/2014/main" id="{94F73AF7-B1F5-4400-92F6-9BBF6E9A0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0972800" cy="2619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82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clearer</a:t>
            </a:r>
          </a:p>
          <a:p xmlns:a="http://schemas.openxmlformats.org/drawingml/2006/main">
            <a:pPr>
              <a:defRPr sz="82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82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point of view</a:t>
            </a:r>
          </a:p>
        </p:txBody>
      </p:sp>
      <p:sp>
        <p:nvSpPr>
          <p:cNvPr id="5" name="text-5">
            <a:extLst xmlns:a="http://schemas.openxmlformats.org/drawingml/2006/main">
              <a:ext uri="{FF2B5EF4-FFF2-40B4-BE49-F238E27FC236}">
                <a16:creationId xmlns:a16="http://schemas.microsoft.com/office/drawing/2014/main" id="{AEB85FA2-DD39-4400-9000-15EDA7463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19600"/>
            <a:ext cx="108585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D5EE83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D5EE83"/>
                </a:solidFill>
                <a:latin typeface="Arial"/>
                <a:ea typeface="Arial"/>
                <a:cs typeface="Arial"/>
              </a:rPr>
              <a:t>Commercial proposals. Business evidence. Product stories.</a:t>
            </a:r>
          </a:p>
        </p:txBody>
      </p:sp>
      <p:sp>
        <p:nvSpPr>
          <p:cNvPr id="6" name="text-6">
            <a:extLst xmlns:a="http://schemas.openxmlformats.org/drawingml/2006/main">
              <a:ext uri="{FF2B5EF4-FFF2-40B4-BE49-F238E27FC236}">
                <a16:creationId xmlns:a16="http://schemas.microsoft.com/office/drawing/2014/main" id="{8A5D0EE6-8D77-42F4-A454-3E4C9CF94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57800"/>
            <a:ext cx="105727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C5D0D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C5D0DA"/>
                </a:solidFill>
                <a:latin typeface="Arial"/>
                <a:ea typeface="Arial"/>
                <a:cs typeface="Arial"/>
              </a:rPr>
              <a:t>Three studies in narrative, art direction</a:t>
            </a:r>
          </a:p>
          <a:p xmlns:a="http://schemas.openxmlformats.org/drawingml/2006/main">
            <a:pPr>
              <a:defRPr sz="2175" b="0">
                <a:solidFill>
                  <a:srgbClr val="C5D0DA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C5D0DA"/>
                </a:solidFill>
                <a:latin typeface="Arial"/>
                <a:ea typeface="Arial"/>
                <a:cs typeface="Arial"/>
              </a:rPr>
              <a:t>and editable delivery.</a:t>
            </a:r>
          </a:p>
        </p:txBody>
      </p:sp>
    </p:spTree>
    <p:extLst>
      <p:ext uri="{BB962C8B-B14F-4D97-AF65-F5344CB8AC3E}">
        <p14:creationId xmlns:p14="http://schemas.microsoft.com/office/powerpoint/2010/main" val="16086471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">
            <a:extLst xmlns:a="http://schemas.openxmlformats.org/drawingml/2006/main">
              <a:ext uri="{FF2B5EF4-FFF2-40B4-BE49-F238E27FC236}">
                <a16:creationId xmlns:a16="http://schemas.microsoft.com/office/drawing/2014/main" id="{A175CF3C-A935-443F-967E-E3342E3A6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001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PORTFOLIO / THREE DIFFERENT BRIEFS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77624F37-3A04-4E5B-8360-F2CB94030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323850"/>
            <a:ext cx="5143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5E879483-FAFF-4D83-A50F-F98D92E3C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972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Fictional proposals and product concepts. Published evidence in the retail briefing.</a:t>
            </a:r>
          </a:p>
        </p:txBody>
      </p:sp>
      <p:sp>
        <p:nvSpPr>
          <p:cNvPr id="4" name="text-4">
            <a:extLst xmlns:a="http://schemas.openxmlformats.org/drawingml/2006/main">
              <a:ext uri="{FF2B5EF4-FFF2-40B4-BE49-F238E27FC236}">
                <a16:creationId xmlns:a16="http://schemas.microsoft.com/office/drawing/2014/main" id="{ED9EF935-5499-4409-93ED-515E4AEF7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85850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425" b="1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4425" b="1">
                <a:solidFill>
                  <a:srgbClr val="151E25"/>
                </a:solidFill>
                <a:latin typeface="Arial"/>
                <a:ea typeface="Arial"/>
                <a:cs typeface="Arial"/>
              </a:rPr>
              <a:t>The brief changes.</a:t>
            </a:r>
          </a:p>
          <a:p xmlns:a="http://schemas.openxmlformats.org/drawingml/2006/main">
            <a:pPr>
              <a:defRPr sz="4425" b="1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4425" b="1">
                <a:solidFill>
                  <a:srgbClr val="151E25"/>
                </a:solidFill>
                <a:latin typeface="Arial"/>
                <a:ea typeface="Arial"/>
                <a:cs typeface="Arial"/>
              </a:rPr>
              <a:t>The discipline stays.</a:t>
            </a:r>
          </a:p>
        </p:txBody>
      </p:sp>
      <p:sp>
        <p:nvSpPr>
          <p:cNvPr id="5" name="text-5">
            <a:extLst xmlns:a="http://schemas.openxmlformats.org/drawingml/2006/main">
              <a:ext uri="{FF2B5EF4-FFF2-40B4-BE49-F238E27FC236}">
                <a16:creationId xmlns:a16="http://schemas.microsoft.com/office/drawing/2014/main" id="{8AAF0148-9B5F-44CF-B0AF-3EB46517C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33700"/>
            <a:ext cx="85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4BF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4B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text-6">
            <a:extLst xmlns:a="http://schemas.openxmlformats.org/drawingml/2006/main">
              <a:ext uri="{FF2B5EF4-FFF2-40B4-BE49-F238E27FC236}">
                <a16:creationId xmlns:a16="http://schemas.microsoft.com/office/drawing/2014/main" id="{B269EE3D-D162-4150-9ED2-673C17BAA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2914650"/>
            <a:ext cx="6477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51E25"/>
                </a:solidFill>
                <a:latin typeface="Arial"/>
                <a:ea typeface="Arial"/>
                <a:cs typeface="Arial"/>
              </a:rPr>
              <a:t>An agency proposal</a:t>
            </a:r>
          </a:p>
        </p:txBody>
      </p:sp>
      <p:sp>
        <p:nvSpPr>
          <p:cNvPr id="7" name="text-7">
            <a:extLst xmlns:a="http://schemas.openxmlformats.org/drawingml/2006/main">
              <a:ext uri="{FF2B5EF4-FFF2-40B4-BE49-F238E27FC236}">
                <a16:creationId xmlns:a16="http://schemas.microsoft.com/office/drawing/2014/main" id="{8EDB2C47-08EA-4CDB-ACFA-E851C63E3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990850"/>
            <a:ext cx="3619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Scope and commercial clarity</a:t>
            </a:r>
          </a:p>
        </p:txBody>
      </p:sp>
      <p:sp>
        <p:nvSpPr>
          <p:cNvPr id="8" name="text-8">
            <a:extLst xmlns:a="http://schemas.openxmlformats.org/drawingml/2006/main">
              <a:ext uri="{FF2B5EF4-FFF2-40B4-BE49-F238E27FC236}">
                <a16:creationId xmlns:a16="http://schemas.microsoft.com/office/drawing/2014/main" id="{77339E80-109F-4F01-805C-68ADA190D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86200"/>
            <a:ext cx="85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4BF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4B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text-9">
            <a:extLst xmlns:a="http://schemas.openxmlformats.org/drawingml/2006/main">
              <a:ext uri="{FF2B5EF4-FFF2-40B4-BE49-F238E27FC236}">
                <a16:creationId xmlns:a16="http://schemas.microsoft.com/office/drawing/2014/main" id="{A8AF365B-9AAA-46B1-812D-997E95134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3867150"/>
            <a:ext cx="6477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51E25"/>
                </a:solidFill>
                <a:latin typeface="Arial"/>
                <a:ea typeface="Arial"/>
                <a:cs typeface="Arial"/>
              </a:rPr>
              <a:t>A retail briefing</a:t>
            </a:r>
          </a:p>
        </p:txBody>
      </p:sp>
      <p:sp>
        <p:nvSpPr>
          <p:cNvPr id="10" name="text-10">
            <a:extLst xmlns:a="http://schemas.openxmlformats.org/drawingml/2006/main">
              <a:ext uri="{FF2B5EF4-FFF2-40B4-BE49-F238E27FC236}">
                <a16:creationId xmlns:a16="http://schemas.microsoft.com/office/drawing/2014/main" id="{9929776C-2E73-4622-B894-20967E384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943350"/>
            <a:ext cx="3619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Evidence and interpretation</a:t>
            </a:r>
          </a:p>
        </p:txBody>
      </p:sp>
      <p:sp>
        <p:nvSpPr>
          <p:cNvPr id="11" name="text-11">
            <a:extLst xmlns:a="http://schemas.openxmlformats.org/drawingml/2006/main">
              <a:ext uri="{FF2B5EF4-FFF2-40B4-BE49-F238E27FC236}">
                <a16:creationId xmlns:a16="http://schemas.microsoft.com/office/drawing/2014/main" id="{FA3527AF-83F4-4C46-9460-792D43A19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838700"/>
            <a:ext cx="857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244BF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244B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text-12">
            <a:extLst xmlns:a="http://schemas.openxmlformats.org/drawingml/2006/main">
              <a:ext uri="{FF2B5EF4-FFF2-40B4-BE49-F238E27FC236}">
                <a16:creationId xmlns:a16="http://schemas.microsoft.com/office/drawing/2014/main" id="{BFE3404A-38EB-4BB1-BB54-B3A2CF2D4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28800" y="4819650"/>
            <a:ext cx="6477000" cy="504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51E25"/>
                </a:solidFill>
                <a:latin typeface="Arial"/>
                <a:ea typeface="Arial"/>
                <a:cs typeface="Arial"/>
              </a:rPr>
              <a:t>Vela energy software</a:t>
            </a:r>
          </a:p>
        </p:txBody>
      </p:sp>
      <p:sp>
        <p:nvSpPr>
          <p:cNvPr id="13" name="text-13">
            <a:extLst xmlns:a="http://schemas.openxmlformats.org/drawingml/2006/main">
              <a:ext uri="{FF2B5EF4-FFF2-40B4-BE49-F238E27FC236}">
                <a16:creationId xmlns:a16="http://schemas.microsoft.com/office/drawing/2014/main" id="{9D6E973A-190B-4A77-8AB7-3C26F3E28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895850"/>
            <a:ext cx="36195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A fictional product narrative</a:t>
            </a:r>
          </a:p>
        </p:txBody>
      </p:sp>
    </p:spTree>
    <p:extLst>
      <p:ext uri="{BB962C8B-B14F-4D97-AF65-F5344CB8AC3E}">
        <p14:creationId xmlns:p14="http://schemas.microsoft.com/office/powerpoint/2010/main" val="145062570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244B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">
            <a:extLst xmlns:a="http://schemas.openxmlformats.org/drawingml/2006/main">
              <a:ext uri="{FF2B5EF4-FFF2-40B4-BE49-F238E27FC236}">
                <a16:creationId xmlns:a16="http://schemas.microsoft.com/office/drawing/2014/main" id="{8FB991CD-0C35-4F77-B01B-34355291A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001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 / AGENCY PROPOSAL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EDD268A6-4A14-47B6-93FF-4A445D0E8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323850"/>
            <a:ext cx="5143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DB44E34F-01F7-4225-9973-3FF5BCC32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972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Fictional studio brief. Scope, schedule and quotation are illustrative.</a:t>
            </a:r>
          </a:p>
        </p:txBody>
      </p:sp>
      <p:sp>
        <p:nvSpPr>
          <p:cNvPr id="4" name="text-4">
            <a:extLst xmlns:a="http://schemas.openxmlformats.org/drawingml/2006/main">
              <a:ext uri="{FF2B5EF4-FFF2-40B4-BE49-F238E27FC236}">
                <a16:creationId xmlns:a16="http://schemas.microsoft.com/office/drawing/2014/main" id="{574F020E-2135-475B-99E2-0BFB0168A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57325"/>
            <a:ext cx="10906125" cy="1819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studio website,</a:t>
            </a:r>
          </a:p>
          <a:p xmlns:a="http://schemas.openxmlformats.org/drawingml/2006/main">
            <a:pPr>
              <a:defRPr sz="5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with a defined scope</a:t>
            </a:r>
          </a:p>
        </p:txBody>
      </p:sp>
      <p:sp>
        <p:nvSpPr>
          <p:cNvPr id="5" name="text-5">
            <a:extLst xmlns:a="http://schemas.openxmlformats.org/drawingml/2006/main">
              <a:ext uri="{FF2B5EF4-FFF2-40B4-BE49-F238E27FC236}">
                <a16:creationId xmlns:a16="http://schemas.microsoft.com/office/drawing/2014/main" id="{97925D7D-C744-4925-9220-671758C3D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67200"/>
            <a:ext cx="5000625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7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Five pages</a:t>
            </a:r>
          </a:p>
        </p:txBody>
      </p:sp>
      <p:sp>
        <p:nvSpPr>
          <p:cNvPr id="6" name="text-6">
            <a:extLst xmlns:a="http://schemas.openxmlformats.org/drawingml/2006/main">
              <a:ext uri="{FF2B5EF4-FFF2-40B4-BE49-F238E27FC236}">
                <a16:creationId xmlns:a16="http://schemas.microsoft.com/office/drawing/2014/main" id="{FE04B4BC-F9D6-42F8-B879-603C88F74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1325" y="426720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7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7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Four weeks</a:t>
            </a:r>
          </a:p>
        </p:txBody>
      </p:sp>
      <p:sp>
        <p:nvSpPr>
          <p:cNvPr id="7" name="text-7">
            <a:extLst xmlns:a="http://schemas.openxmlformats.org/drawingml/2006/main">
              <a:ext uri="{FF2B5EF4-FFF2-40B4-BE49-F238E27FC236}">
                <a16:creationId xmlns:a16="http://schemas.microsoft.com/office/drawing/2014/main" id="{07FBAC2E-4A97-40E2-88D4-38AD0F222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19700"/>
            <a:ext cx="5429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Existing content and brand assets</a:t>
            </a:r>
          </a:p>
        </p:txBody>
      </p:sp>
      <p:sp>
        <p:nvSpPr>
          <p:cNvPr id="8" name="text-8">
            <a:extLst xmlns:a="http://schemas.openxmlformats.org/drawingml/2006/main">
              <a:ext uri="{FF2B5EF4-FFF2-40B4-BE49-F238E27FC236}">
                <a16:creationId xmlns:a16="http://schemas.microsoft.com/office/drawing/2014/main" id="{EA72690E-BE27-427E-83CC-4D91C2F72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1325" y="521970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Two design approval points</a:t>
            </a:r>
          </a:p>
        </p:txBody>
      </p:sp>
    </p:spTree>
    <p:extLst>
      <p:ext uri="{BB962C8B-B14F-4D97-AF65-F5344CB8AC3E}">
        <p14:creationId xmlns:p14="http://schemas.microsoft.com/office/powerpoint/2010/main" val="39427743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">
            <a:extLst xmlns:a="http://schemas.openxmlformats.org/drawingml/2006/main">
              <a:ext uri="{FF2B5EF4-FFF2-40B4-BE49-F238E27FC236}">
                <a16:creationId xmlns:a16="http://schemas.microsoft.com/office/drawing/2014/main" id="{C69AF9AD-8147-4AD2-B339-4DF5BDEAF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001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01 / SCOPE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46AC2D2A-AF85-4E25-B4AC-74D9CB35E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323850"/>
            <a:ext cx="5143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8ADED192-072B-476F-A863-7FE31CD45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972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Fictional scope. The client supplies final content and an existing identity.</a:t>
            </a:r>
          </a:p>
        </p:txBody>
      </p:sp>
      <p:sp>
        <p:nvSpPr>
          <p:cNvPr id="4" name="text-4">
            <a:extLst xmlns:a="http://schemas.openxmlformats.org/drawingml/2006/main">
              <a:ext uri="{FF2B5EF4-FFF2-40B4-BE49-F238E27FC236}">
                <a16:creationId xmlns:a16="http://schemas.microsoft.com/office/drawing/2014/main" id="{1B067D5C-4DD5-4A0F-A9A3-29B19F99A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19175"/>
            <a:ext cx="10858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75" b="1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4275" b="1">
                <a:solidFill>
                  <a:srgbClr val="151E25"/>
                </a:solidFill>
                <a:latin typeface="Arial"/>
                <a:ea typeface="Arial"/>
                <a:cs typeface="Arial"/>
              </a:rPr>
              <a:t>Five pages.</a:t>
            </a:r>
          </a:p>
          <a:p xmlns:a="http://schemas.openxmlformats.org/drawingml/2006/main">
            <a:pPr>
              <a:defRPr sz="4275" b="1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4275" b="1">
                <a:solidFill>
                  <a:srgbClr val="151E25"/>
                </a:solidFill>
                <a:latin typeface="Arial"/>
                <a:ea typeface="Arial"/>
                <a:cs typeface="Arial"/>
              </a:rPr>
              <a:t>A specific job for each.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647700" y="2552700"/>
          <a:ext xmlns:a="http://schemas.openxmlformats.org/drawingml/2006/main" cx="10896600" cy="26860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381250"/>
                <a:gridCol w="8515350"/>
              </a:tblGrid>
              <a:tr h="53721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244BFF"/>
                          </a:solidFill>
                          <a:latin typeface="Arial"/>
                          <a:ea typeface="Arial"/>
                          <a:cs typeface="Arial"/>
                        </a:rPr>
                        <a:t>Home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51E25"/>
                          </a:solidFill>
                          <a:latin typeface="Arial"/>
                          <a:ea typeface="Arial"/>
                          <a:cs typeface="Arial"/>
                        </a:rPr>
                        <a:t>Positioning, selected work and the next step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244BFF"/>
                          </a:solidFill>
                          <a:latin typeface="Arial"/>
                          <a:ea typeface="Arial"/>
                          <a:cs typeface="Arial"/>
                        </a:rPr>
                        <a:t>Services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51E25"/>
                          </a:solidFill>
                          <a:latin typeface="Arial"/>
                          <a:ea typeface="Arial"/>
                          <a:cs typeface="Arial"/>
                        </a:rPr>
                        <a:t>Offer, deliverables and project fit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244BFF"/>
                          </a:solidFill>
                          <a:latin typeface="Arial"/>
                          <a:ea typeface="Arial"/>
                          <a:cs typeface="Arial"/>
                        </a:rPr>
                        <a:t>Work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51E25"/>
                          </a:solidFill>
                          <a:latin typeface="Arial"/>
                          <a:ea typeface="Arial"/>
                          <a:cs typeface="Arial"/>
                        </a:rPr>
                        <a:t>Three supplied project stories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244BFF"/>
                          </a:solidFill>
                          <a:latin typeface="Arial"/>
                          <a:ea typeface="Arial"/>
                          <a:cs typeface="Arial"/>
                        </a:rPr>
                        <a:t>About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51E25"/>
                          </a:solidFill>
                          <a:latin typeface="Arial"/>
                          <a:ea typeface="Arial"/>
                          <a:cs typeface="Arial"/>
                        </a:rPr>
                        <a:t>Studio background and working approach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</a:tr>
              <a:tr h="537210">
                <a:tc>
                  <a:txBody>
                    <a:bodyPr/>
                    <a:lstStyle/>
                    <a:p>
                      <a:r>
                        <a:rPr sz="2025" b="1">
                          <a:solidFill>
                            <a:srgbClr val="244BFF"/>
                          </a:solidFill>
                          <a:latin typeface="Arial"/>
                          <a:ea typeface="Arial"/>
                          <a:cs typeface="Arial"/>
                        </a:rPr>
                        <a:t>Contact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025">
                          <a:solidFill>
                            <a:srgbClr val="151E25"/>
                          </a:solidFill>
                          <a:latin typeface="Arial"/>
                          <a:ea typeface="Arial"/>
                          <a:cs typeface="Arial"/>
                        </a:rPr>
                        <a:t>Enquiry form and contact details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</a:tr>
            </a:tbl>
          </a:graphicData>
        </a:graphic>
      </p:graphicFrame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D2E89C48-3BEA-4A4C-ACF3-0D6BB7BF0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24525"/>
            <a:ext cx="1543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44B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244BFF"/>
                </a:solidFill>
                <a:latin typeface="Arial"/>
                <a:ea typeface="Arial"/>
                <a:cs typeface="Arial"/>
              </a:rPr>
              <a:t>Included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1067B6A1-821D-4DF7-83D9-C15F82EAF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8400" y="5724525"/>
            <a:ext cx="8953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51E25"/>
                </a:solidFill>
                <a:latin typeface="Arial"/>
                <a:ea typeface="Arial"/>
                <a:cs typeface="Arial"/>
              </a:rPr>
              <a:t>Responsive layouts and an existing CMS</a:t>
            </a:r>
          </a:p>
        </p:txBody>
      </p:sp>
    </p:spTree>
    <p:extLst>
      <p:ext uri="{BB962C8B-B14F-4D97-AF65-F5344CB8AC3E}">
        <p14:creationId xmlns:p14="http://schemas.microsoft.com/office/powerpoint/2010/main" val="4534540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">
            <a:extLst xmlns:a="http://schemas.openxmlformats.org/drawingml/2006/main">
              <a:ext uri="{FF2B5EF4-FFF2-40B4-BE49-F238E27FC236}">
                <a16:creationId xmlns:a16="http://schemas.microsoft.com/office/drawing/2014/main" id="{4F36EC00-7C51-4AD9-8C9C-F52D227B3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001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01 / DELIVERY SCHEDULE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AC4EDFAD-16E3-4F8B-8B3C-DC3A634FA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323850"/>
            <a:ext cx="5143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3165440E-D8E3-49A1-8940-016FFFE71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972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Timing assumes complete content and feedback within two business days.</a:t>
            </a:r>
          </a:p>
        </p:txBody>
      </p:sp>
      <p:sp>
        <p:nvSpPr>
          <p:cNvPr id="4" name="text-4">
            <a:extLst xmlns:a="http://schemas.openxmlformats.org/drawingml/2006/main">
              <a:ext uri="{FF2B5EF4-FFF2-40B4-BE49-F238E27FC236}">
                <a16:creationId xmlns:a16="http://schemas.microsoft.com/office/drawing/2014/main" id="{14075AA3-8F97-4147-B0C7-3BE57A831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108585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51E25"/>
                </a:solidFill>
                <a:latin typeface="Arial"/>
                <a:ea typeface="Arial"/>
                <a:cs typeface="Arial"/>
              </a:rPr>
              <a:t>Each week has a delivery</a:t>
            </a:r>
          </a:p>
          <a:p xmlns:a="http://schemas.openxmlformats.org/drawingml/2006/main">
            <a:pPr>
              <a:defRPr sz="4350" b="1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51E25"/>
                </a:solidFill>
                <a:latin typeface="Arial"/>
                <a:ea typeface="Arial"/>
                <a:cs typeface="Arial"/>
              </a:rPr>
              <a:t>and a decision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47700" y="2771775"/>
          <a:ext xmlns:a="http://schemas.openxmlformats.org/drawingml/2006/main" cx="10896600" cy="3019425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1333500"/>
                <a:gridCol w="5810250"/>
                <a:gridCol w="3752850"/>
              </a:tblGrid>
              <a:tr h="603885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59646B"/>
                          </a:solidFill>
                          <a:latin typeface="Arial"/>
                          <a:ea typeface="Arial"/>
                          <a:cs typeface="Arial"/>
                        </a:rPr>
                        <a:t>Week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59646B"/>
                          </a:solidFill>
                          <a:latin typeface="Arial"/>
                          <a:ea typeface="Arial"/>
                          <a:cs typeface="Arial"/>
                        </a:rPr>
                        <a:t>Delivery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59646B"/>
                          </a:solidFill>
                          <a:latin typeface="Arial"/>
                          <a:ea typeface="Arial"/>
                          <a:cs typeface="Arial"/>
                        </a:rPr>
                        <a:t>Client decision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</a:tr>
              <a:tr h="60388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44BFF"/>
                          </a:solidFill>
                          <a:latin typeface="Arial"/>
                          <a:ea typeface="Arial"/>
                          <a:cs typeface="Arial"/>
                        </a:rPr>
                        <a:t>01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51E25"/>
                          </a:solidFill>
                          <a:latin typeface="Arial"/>
                          <a:ea typeface="Arial"/>
                          <a:cs typeface="Arial"/>
                        </a:rPr>
                        <a:t>Page structure and visual direction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51E25"/>
                          </a:solidFill>
                          <a:latin typeface="Arial"/>
                          <a:ea typeface="Arial"/>
                          <a:cs typeface="Arial"/>
                        </a:rPr>
                        <a:t>Approve direction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</a:tr>
              <a:tr h="60388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44BFF"/>
                          </a:solidFill>
                          <a:latin typeface="Arial"/>
                          <a:ea typeface="Arial"/>
                          <a:cs typeface="Arial"/>
                        </a:rPr>
                        <a:t>02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51E25"/>
                          </a:solidFill>
                          <a:latin typeface="Arial"/>
                          <a:ea typeface="Arial"/>
                          <a:cs typeface="Arial"/>
                        </a:rPr>
                        <a:t>Core page designs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51E25"/>
                          </a:solidFill>
                          <a:latin typeface="Arial"/>
                          <a:ea typeface="Arial"/>
                          <a:cs typeface="Arial"/>
                        </a:rPr>
                        <a:t>Approve layouts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</a:tr>
              <a:tr h="60388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44BFF"/>
                          </a:solidFill>
                          <a:latin typeface="Arial"/>
                          <a:ea typeface="Arial"/>
                          <a:cs typeface="Arial"/>
                        </a:rPr>
                        <a:t>03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51E25"/>
                          </a:solidFill>
                          <a:latin typeface="Arial"/>
                          <a:ea typeface="Arial"/>
                          <a:cs typeface="Arial"/>
                        </a:rPr>
                        <a:t>CMS build and content entry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51E25"/>
                          </a:solidFill>
                          <a:latin typeface="Arial"/>
                          <a:ea typeface="Arial"/>
                          <a:cs typeface="Arial"/>
                        </a:rPr>
                        <a:t>Review working site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</a:tr>
              <a:tr h="603885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44BFF"/>
                          </a:solidFill>
                          <a:latin typeface="Arial"/>
                          <a:ea typeface="Arial"/>
                          <a:cs typeface="Arial"/>
                        </a:rPr>
                        <a:t>04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51E25"/>
                          </a:solidFill>
                          <a:latin typeface="Arial"/>
                          <a:ea typeface="Arial"/>
                          <a:cs typeface="Arial"/>
                        </a:rPr>
                        <a:t>Responsive checks and handover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51E25"/>
                          </a:solidFill>
                          <a:latin typeface="Arial"/>
                          <a:ea typeface="Arial"/>
                          <a:cs typeface="Arial"/>
                        </a:rPr>
                        <a:t>Accept for launch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92839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01A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1">
            <a:extLst xmlns:a="http://schemas.openxmlformats.org/drawingml/2006/main">
              <a:ext uri="{FF2B5EF4-FFF2-40B4-BE49-F238E27FC236}">
                <a16:creationId xmlns:a16="http://schemas.microsoft.com/office/drawing/2014/main" id="{3EF4CD5F-A680-46E8-8B37-188E1DD0C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001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5D0D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5D0DA"/>
                </a:solidFill>
                <a:latin typeface="Arial"/>
                <a:ea typeface="Arial"/>
                <a:cs typeface="Arial"/>
              </a:rPr>
              <a:t>01 / COMMERCIAL TERMS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2E08F94F-5243-406E-8C89-B2821E2CB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323850"/>
            <a:ext cx="5143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5D0D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5D0DA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6756B4FF-67DB-4997-A153-1A016222B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972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C5D0D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C5D0DA"/>
                </a:solidFill>
                <a:latin typeface="Arial"/>
                <a:ea typeface="Arial"/>
                <a:cs typeface="Arial"/>
              </a:rPr>
              <a:t>Illustrative website quotation. This is not the presentation-production service price.</a:t>
            </a:r>
          </a:p>
        </p:txBody>
      </p:sp>
      <p:sp>
        <p:nvSpPr>
          <p:cNvPr id="4" name="text-4">
            <a:extLst xmlns:a="http://schemas.openxmlformats.org/drawingml/2006/main">
              <a:ext uri="{FF2B5EF4-FFF2-40B4-BE49-F238E27FC236}">
                <a16:creationId xmlns:a16="http://schemas.microsoft.com/office/drawing/2014/main" id="{36CBB19D-6A8C-42A0-92E5-D2034B45D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04900"/>
            <a:ext cx="10953750" cy="140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price with</a:t>
            </a:r>
          </a:p>
          <a:p xmlns:a="http://schemas.openxmlformats.org/drawingml/2006/main">
            <a:pPr>
              <a:defRPr sz="45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5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clear boundaries</a:t>
            </a:r>
          </a:p>
        </p:txBody>
      </p:sp>
      <p:sp>
        <p:nvSpPr>
          <p:cNvPr id="5" name="text-5">
            <a:extLst xmlns:a="http://schemas.openxmlformats.org/drawingml/2006/main">
              <a:ext uri="{FF2B5EF4-FFF2-40B4-BE49-F238E27FC236}">
                <a16:creationId xmlns:a16="http://schemas.microsoft.com/office/drawing/2014/main" id="{C2F617DD-8F1B-4B84-9A47-26B577544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28925"/>
            <a:ext cx="62103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700" b="0">
                <a:solidFill>
                  <a:srgbClr val="D5EE83"/>
                </a:solidFill>
                <a:latin typeface="Arial"/>
                <a:ea typeface="Arial"/>
                <a:cs typeface="Arial"/>
              </a:defRPr>
            </a:pPr>
            <a:r>
              <a:rPr sz="8700" b="0">
                <a:solidFill>
                  <a:srgbClr val="D5EE83"/>
                </a:solidFill>
                <a:latin typeface="Arial"/>
                <a:ea typeface="Arial"/>
                <a:cs typeface="Arial"/>
              </a:rPr>
              <a:t>€4,800</a:t>
            </a:r>
          </a:p>
        </p:txBody>
      </p:sp>
      <p:sp>
        <p:nvSpPr>
          <p:cNvPr id="6" name="text-6">
            <a:extLst xmlns:a="http://schemas.openxmlformats.org/drawingml/2006/main">
              <a:ext uri="{FF2B5EF4-FFF2-40B4-BE49-F238E27FC236}">
                <a16:creationId xmlns:a16="http://schemas.microsoft.com/office/drawing/2014/main" id="{0F8B7E20-EAE6-49A4-8322-9842AE57C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29150"/>
            <a:ext cx="6477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C5D0DA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C5D0DA"/>
                </a:solidFill>
                <a:latin typeface="Arial"/>
                <a:ea typeface="Arial"/>
                <a:cs typeface="Arial"/>
              </a:rPr>
              <a:t>Excluding applicable taxes</a:t>
            </a:r>
          </a:p>
        </p:txBody>
      </p:sp>
      <p:sp>
        <p:nvSpPr>
          <p:cNvPr id="7" name="text-7">
            <a:extLst xmlns:a="http://schemas.openxmlformats.org/drawingml/2006/main">
              <a:ext uri="{FF2B5EF4-FFF2-40B4-BE49-F238E27FC236}">
                <a16:creationId xmlns:a16="http://schemas.microsoft.com/office/drawing/2014/main" id="{69154FF8-689D-4701-9CD8-DEAC89CDA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3048000"/>
            <a:ext cx="38290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40% on booking</a:t>
            </a:r>
          </a:p>
        </p:txBody>
      </p:sp>
      <p:sp>
        <p:nvSpPr>
          <p:cNvPr id="8" name="text-8">
            <a:extLst xmlns:a="http://schemas.openxmlformats.org/drawingml/2006/main">
              <a:ext uri="{FF2B5EF4-FFF2-40B4-BE49-F238E27FC236}">
                <a16:creationId xmlns:a16="http://schemas.microsoft.com/office/drawing/2014/main" id="{D2579B8E-F799-481F-B54C-4B9546E5D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3590925"/>
            <a:ext cx="38290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75" b="0">
                <a:solidFill>
                  <a:srgbClr val="D5EE83"/>
                </a:solidFill>
                <a:latin typeface="Arial"/>
                <a:ea typeface="Arial"/>
                <a:cs typeface="Arial"/>
              </a:defRPr>
            </a:pPr>
            <a:r>
              <a:rPr sz="3675" b="0">
                <a:solidFill>
                  <a:srgbClr val="D5EE83"/>
                </a:solidFill>
                <a:latin typeface="Arial"/>
                <a:ea typeface="Arial"/>
                <a:cs typeface="Arial"/>
              </a:rPr>
              <a:t>€1,920</a:t>
            </a:r>
          </a:p>
        </p:txBody>
      </p:sp>
      <p:sp>
        <p:nvSpPr>
          <p:cNvPr id="9" name="text-9">
            <a:extLst xmlns:a="http://schemas.openxmlformats.org/drawingml/2006/main">
              <a:ext uri="{FF2B5EF4-FFF2-40B4-BE49-F238E27FC236}">
                <a16:creationId xmlns:a16="http://schemas.microsoft.com/office/drawing/2014/main" id="{B82B7E5D-BE55-4A20-8683-A3EB8B06E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4467225"/>
            <a:ext cx="38290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60% before handover</a:t>
            </a:r>
          </a:p>
        </p:txBody>
      </p:sp>
      <p:sp>
        <p:nvSpPr>
          <p:cNvPr id="10" name="text-10">
            <a:extLst xmlns:a="http://schemas.openxmlformats.org/drawingml/2006/main">
              <a:ext uri="{FF2B5EF4-FFF2-40B4-BE49-F238E27FC236}">
                <a16:creationId xmlns:a16="http://schemas.microsoft.com/office/drawing/2014/main" id="{681B77C7-FAEA-4DA2-A92B-54814B285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5010150"/>
            <a:ext cx="38290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75" b="0">
                <a:solidFill>
                  <a:srgbClr val="D5EE83"/>
                </a:solidFill>
                <a:latin typeface="Arial"/>
                <a:ea typeface="Arial"/>
                <a:cs typeface="Arial"/>
              </a:defRPr>
            </a:pPr>
            <a:r>
              <a:rPr sz="3675" b="0">
                <a:solidFill>
                  <a:srgbClr val="D5EE83"/>
                </a:solidFill>
                <a:latin typeface="Arial"/>
                <a:ea typeface="Arial"/>
                <a:cs typeface="Arial"/>
              </a:rPr>
              <a:t>€2,880</a:t>
            </a:r>
          </a:p>
        </p:txBody>
      </p:sp>
      <p:sp>
        <p:nvSpPr>
          <p:cNvPr id="11" name="text-11">
            <a:extLst xmlns:a="http://schemas.openxmlformats.org/drawingml/2006/main">
              <a:ext uri="{FF2B5EF4-FFF2-40B4-BE49-F238E27FC236}">
                <a16:creationId xmlns:a16="http://schemas.microsoft.com/office/drawing/2014/main" id="{6215BAB4-6D3D-46C0-81A8-0CCBC62DC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05450"/>
            <a:ext cx="65246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One consolidated revision at each design approval.</a:t>
            </a:r>
          </a:p>
        </p:txBody>
      </p:sp>
    </p:spTree>
    <p:extLst>
      <p:ext uri="{BB962C8B-B14F-4D97-AF65-F5344CB8AC3E}">
        <p14:creationId xmlns:p14="http://schemas.microsoft.com/office/powerpoint/2010/main" val="12756575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">
            <a:extLst xmlns:a="http://schemas.openxmlformats.org/drawingml/2006/main">
              <a:ext uri="{FF2B5EF4-FFF2-40B4-BE49-F238E27FC236}">
                <a16:creationId xmlns:a16="http://schemas.microsoft.com/office/drawing/2014/main" id="{8CF7F0D0-D23C-4AF4-8BBF-8050B96B4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001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02 / EUROPEAN RETAIL BRIEFING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36B29E9B-D903-48CE-9FAD-924C3DB9A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323850"/>
            <a:ext cx="5143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65D76F28-3CAE-4BC2-A8E4-4AFE8FA1F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972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Eurostat, 20 February 2025. Historical 2024 survey, not current 2026 figures.</a:t>
            </a:r>
          </a:p>
        </p:txBody>
      </p:sp>
      <p:sp>
        <p:nvSpPr>
          <p:cNvPr id="4" name="text-4">
            <a:extLst xmlns:a="http://schemas.openxmlformats.org/drawingml/2006/main">
              <a:ext uri="{FF2B5EF4-FFF2-40B4-BE49-F238E27FC236}">
                <a16:creationId xmlns:a16="http://schemas.microsoft.com/office/drawing/2014/main" id="{A0FC7B6C-93F3-4903-B880-AA142418E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95375"/>
            <a:ext cx="10953750" cy="1647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775" b="1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5775" b="1">
                <a:solidFill>
                  <a:srgbClr val="151E25"/>
                </a:solidFill>
                <a:latin typeface="Arial"/>
                <a:ea typeface="Arial"/>
                <a:cs typeface="Arial"/>
              </a:rPr>
              <a:t>Online shopping</a:t>
            </a:r>
          </a:p>
          <a:p xmlns:a="http://schemas.openxmlformats.org/drawingml/2006/main">
            <a:pPr>
              <a:defRPr sz="5775" b="1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5775" b="1">
                <a:solidFill>
                  <a:srgbClr val="151E25"/>
                </a:solidFill>
                <a:latin typeface="Arial"/>
                <a:ea typeface="Arial"/>
                <a:cs typeface="Arial"/>
              </a:rPr>
              <a:t>in Europe</a:t>
            </a:r>
          </a:p>
        </p:txBody>
      </p:sp>
      <p:sp>
        <p:nvSpPr>
          <p:cNvPr id="5" name="text-5">
            <a:extLst xmlns:a="http://schemas.openxmlformats.org/drawingml/2006/main">
              <a:ext uri="{FF2B5EF4-FFF2-40B4-BE49-F238E27FC236}">
                <a16:creationId xmlns:a16="http://schemas.microsoft.com/office/drawing/2014/main" id="{854BF3FF-DCC4-4754-86BE-C3CA698BB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3048000"/>
            <a:ext cx="6858000" cy="2457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0" b="0">
                <a:solidFill>
                  <a:srgbClr val="244BFF"/>
                </a:solidFill>
                <a:latin typeface="Arial"/>
                <a:ea typeface="Arial"/>
                <a:cs typeface="Arial"/>
              </a:defRPr>
            </a:pPr>
            <a:r>
              <a:rPr sz="15000" b="0">
                <a:solidFill>
                  <a:srgbClr val="244BFF"/>
                </a:solidFill>
                <a:latin typeface="Arial"/>
                <a:ea typeface="Arial"/>
                <a:cs typeface="Arial"/>
              </a:rPr>
              <a:t>77%</a:t>
            </a:r>
          </a:p>
        </p:txBody>
      </p:sp>
      <p:sp>
        <p:nvSpPr>
          <p:cNvPr id="6" name="text-6">
            <a:extLst xmlns:a="http://schemas.openxmlformats.org/drawingml/2006/main">
              <a:ext uri="{FF2B5EF4-FFF2-40B4-BE49-F238E27FC236}">
                <a16:creationId xmlns:a16="http://schemas.microsoft.com/office/drawing/2014/main" id="{46DF5281-05B5-4182-B84B-97F3D0B93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81925" y="3657600"/>
            <a:ext cx="382905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51E25"/>
                </a:solidFill>
                <a:latin typeface="Arial"/>
                <a:ea typeface="Arial"/>
                <a:cs typeface="Arial"/>
              </a:rPr>
              <a:t>of EU internet users</a:t>
            </a:r>
          </a:p>
          <a:p xmlns:a="http://schemas.openxmlformats.org/drawingml/2006/main">
            <a:pPr>
              <a:defRPr sz="2625" b="0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51E25"/>
                </a:solidFill>
                <a:latin typeface="Arial"/>
                <a:ea typeface="Arial"/>
                <a:cs typeface="Arial"/>
              </a:rPr>
              <a:t>bought online in the</a:t>
            </a:r>
          </a:p>
          <a:p xmlns:a="http://schemas.openxmlformats.org/drawingml/2006/main">
            <a:pPr>
              <a:defRPr sz="2625" b="0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51E25"/>
                </a:solidFill>
                <a:latin typeface="Arial"/>
                <a:ea typeface="Arial"/>
                <a:cs typeface="Arial"/>
              </a:rPr>
              <a:t>previous 12 months</a:t>
            </a:r>
          </a:p>
        </p:txBody>
      </p:sp>
      <p:sp>
        <p:nvSpPr>
          <p:cNvPr id="7" name="text-7">
            <a:extLst xmlns:a="http://schemas.openxmlformats.org/drawingml/2006/main">
              <a:ext uri="{FF2B5EF4-FFF2-40B4-BE49-F238E27FC236}">
                <a16:creationId xmlns:a16="http://schemas.microsoft.com/office/drawing/2014/main" id="{0C02305F-5855-4DE8-AB11-01AC3E164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705475"/>
            <a:ext cx="106680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A measure of participation. A starting point for market questions.</a:t>
            </a:r>
          </a:p>
        </p:txBody>
      </p:sp>
    </p:spTree>
    <p:extLst>
      <p:ext uri="{BB962C8B-B14F-4D97-AF65-F5344CB8AC3E}">
        <p14:creationId xmlns:p14="http://schemas.microsoft.com/office/powerpoint/2010/main" val="7787696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">
            <a:extLst xmlns:a="http://schemas.openxmlformats.org/drawingml/2006/main">
              <a:ext uri="{FF2B5EF4-FFF2-40B4-BE49-F238E27FC236}">
                <a16:creationId xmlns:a16="http://schemas.microsoft.com/office/drawing/2014/main" id="{99C3BCA6-0C3D-40A1-A40A-2BAF8DFC7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001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02 / SELECTED MARKETS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068EC738-B687-458B-B4E4-B7FC2E6FA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323850"/>
            <a:ext cx="5143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8FD34A16-7B60-49CA-9C1B-B925061FC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972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Source: Eurostat, 20 February 2025. Internet users aged 16–74. Selected countries, not a full ranking.</a:t>
            </a:r>
          </a:p>
        </p:txBody>
      </p:sp>
      <p:sp>
        <p:nvSpPr>
          <p:cNvPr id="4" name="text-4">
            <a:extLst xmlns:a="http://schemas.openxmlformats.org/drawingml/2006/main">
              <a:ext uri="{FF2B5EF4-FFF2-40B4-BE49-F238E27FC236}">
                <a16:creationId xmlns:a16="http://schemas.microsoft.com/office/drawing/2014/main" id="{548BB8D0-5B92-49DA-9CD4-7ED7619A4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51E25"/>
                </a:solidFill>
                <a:latin typeface="Arial"/>
                <a:ea typeface="Arial"/>
                <a:cs typeface="Arial"/>
              </a:rPr>
              <a:t>Online buying varies</a:t>
            </a:r>
          </a:p>
          <a:p xmlns:a="http://schemas.openxmlformats.org/drawingml/2006/main">
            <a:pPr>
              <a:defRPr sz="4200" b="1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151E25"/>
                </a:solidFill>
                <a:latin typeface="Arial"/>
                <a:ea typeface="Arial"/>
                <a:cs typeface="Arial"/>
              </a:rPr>
              <a:t>sharply between markets</a:t>
            </a:r>
          </a:p>
        </p:txBody>
      </p:sp>
      <p:graphicFrame>
        <p:nvGraphicFramePr>
          <p:cNvPr id="10" name="Chart"/>
          <p:cNvGraphicFramePr/>
          <p:nvPr/>
        </p:nvGraphicFramePr>
        <p:xfrm>
          <a:off xmlns:a="http://schemas.openxmlformats.org/drawingml/2006/main" x="628650" y="2533650"/>
          <a:ext xmlns:a="http://schemas.openxmlformats.org/drawingml/2006/main" cx="10953750" cy="3333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cc25bb2089d40e9"/>
          </a:graphicData>
        </a:graphic>
      </p:graphicFrame>
    </p:spTree>
    <p:extLst>
      <p:ext uri="{BB962C8B-B14F-4D97-AF65-F5344CB8AC3E}">
        <p14:creationId xmlns:p14="http://schemas.microsoft.com/office/powerpoint/2010/main" val="19849453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">
            <a:extLst xmlns:a="http://schemas.openxmlformats.org/drawingml/2006/main">
              <a:ext uri="{FF2B5EF4-FFF2-40B4-BE49-F238E27FC236}">
                <a16:creationId xmlns:a16="http://schemas.microsoft.com/office/drawing/2014/main" id="{67C8E822-3680-494F-924C-620970815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001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02 / INTERPRETATION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4362C8D7-FEB1-418D-B5BF-118470824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323850"/>
            <a:ext cx="5143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95A8C26F-F9C4-442E-87C3-6AF64C212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972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Editorial judgement. The source measures participation, not retailer profitability.</a:t>
            </a:r>
          </a:p>
        </p:txBody>
      </p:sp>
      <p:sp>
        <p:nvSpPr>
          <p:cNvPr id="4" name="text-4">
            <a:extLst xmlns:a="http://schemas.openxmlformats.org/drawingml/2006/main">
              <a:ext uri="{FF2B5EF4-FFF2-40B4-BE49-F238E27FC236}">
                <a16:creationId xmlns:a16="http://schemas.microsoft.com/office/drawing/2014/main" id="{64420465-6CC3-4886-8FA1-381DDB574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28700"/>
            <a:ext cx="1085850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51E25"/>
                </a:solidFill>
                <a:latin typeface="Arial"/>
                <a:ea typeface="Arial"/>
                <a:cs typeface="Arial"/>
              </a:rPr>
              <a:t>Participation alone</a:t>
            </a:r>
          </a:p>
          <a:p xmlns:a="http://schemas.openxmlformats.org/drawingml/2006/main">
            <a:pPr>
              <a:defRPr sz="4350" b="1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51E25"/>
                </a:solidFill>
                <a:latin typeface="Arial"/>
                <a:ea typeface="Arial"/>
                <a:cs typeface="Arial"/>
              </a:rPr>
              <a:t>does not decide a budget</a:t>
            </a:r>
          </a:p>
        </p:txBody>
      </p:sp>
      <p:sp>
        <p:nvSpPr>
          <p:cNvPr id="5" name="text-5">
            <a:extLst xmlns:a="http://schemas.openxmlformats.org/drawingml/2006/main">
              <a:ext uri="{FF2B5EF4-FFF2-40B4-BE49-F238E27FC236}">
                <a16:creationId xmlns:a16="http://schemas.microsoft.com/office/drawing/2014/main" id="{7204FB37-CE41-4D00-ABDC-C12C8359A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05150"/>
            <a:ext cx="50958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244B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44BFF"/>
                </a:solidFill>
                <a:latin typeface="Arial"/>
                <a:ea typeface="Arial"/>
                <a:cs typeface="Arial"/>
              </a:rPr>
              <a:t>What the evidence establishes</a:t>
            </a:r>
          </a:p>
        </p:txBody>
      </p:sp>
      <p:sp>
        <p:nvSpPr>
          <p:cNvPr id="6" name="text-6">
            <a:extLst xmlns:a="http://schemas.openxmlformats.org/drawingml/2006/main">
              <a:ext uri="{FF2B5EF4-FFF2-40B4-BE49-F238E27FC236}">
                <a16:creationId xmlns:a16="http://schemas.microsoft.com/office/drawing/2014/main" id="{21631268-336C-4621-BF3D-4B3BE12E8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57625"/>
            <a:ext cx="50101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51E25"/>
                </a:solidFill>
                <a:latin typeface="Arial"/>
                <a:ea typeface="Arial"/>
                <a:cs typeface="Arial"/>
              </a:rPr>
              <a:t>How common online buying is</a:t>
            </a:r>
          </a:p>
          <a:p xmlns:a="http://schemas.openxmlformats.org/drawingml/2006/main">
            <a:pPr>
              <a:defRPr sz="2400" b="0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51E25"/>
                </a:solidFill>
                <a:latin typeface="Arial"/>
                <a:ea typeface="Arial"/>
                <a:cs typeface="Arial"/>
              </a:rPr>
              <a:t>among internet users in each market.</a:t>
            </a:r>
          </a:p>
        </p:txBody>
      </p:sp>
      <p:sp>
        <p:nvSpPr>
          <p:cNvPr id="7" name="text-7">
            <a:extLst xmlns:a="http://schemas.openxmlformats.org/drawingml/2006/main">
              <a:ext uri="{FF2B5EF4-FFF2-40B4-BE49-F238E27FC236}">
                <a16:creationId xmlns:a16="http://schemas.microsoft.com/office/drawing/2014/main" id="{87C0F5F5-95AE-4FCD-9926-B131F2017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105150"/>
            <a:ext cx="4857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244BF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244BFF"/>
                </a:solidFill>
                <a:latin typeface="Arial"/>
                <a:ea typeface="Arial"/>
                <a:cs typeface="Arial"/>
              </a:rPr>
              <a:t>What the retailer still needs</a:t>
            </a:r>
          </a:p>
        </p:txBody>
      </p:sp>
      <p:sp>
        <p:nvSpPr>
          <p:cNvPr id="8" name="text-8">
            <a:extLst xmlns:a="http://schemas.openxmlformats.org/drawingml/2006/main">
              <a:ext uri="{FF2B5EF4-FFF2-40B4-BE49-F238E27FC236}">
                <a16:creationId xmlns:a16="http://schemas.microsoft.com/office/drawing/2014/main" id="{F802FC67-F326-4ACB-A5B6-30324E360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857625"/>
            <a:ext cx="485775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51E25"/>
                </a:solidFill>
                <a:latin typeface="Arial"/>
                <a:ea typeface="Arial"/>
                <a:cs typeface="Arial"/>
              </a:rPr>
              <a:t>Order value and gross margin.</a:t>
            </a:r>
          </a:p>
          <a:p xmlns:a="http://schemas.openxmlformats.org/drawingml/2006/main">
            <a:pPr>
              <a:defRPr sz="2325" b="0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51E25"/>
                </a:solidFill>
                <a:latin typeface="Arial"/>
                <a:ea typeface="Arial"/>
                <a:cs typeface="Arial"/>
              </a:rPr>
              <a:t>Delivery and return costs.</a:t>
            </a:r>
          </a:p>
          <a:p xmlns:a="http://schemas.openxmlformats.org/drawingml/2006/main">
            <a:pPr>
              <a:defRPr sz="2325" b="0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51E25"/>
                </a:solidFill>
                <a:latin typeface="Arial"/>
                <a:ea typeface="Arial"/>
                <a:cs typeface="Arial"/>
              </a:rPr>
              <a:t>Conversion in its own channel.</a:t>
            </a:r>
          </a:p>
        </p:txBody>
      </p:sp>
    </p:spTree>
    <p:extLst>
      <p:ext uri="{BB962C8B-B14F-4D97-AF65-F5344CB8AC3E}">
        <p14:creationId xmlns:p14="http://schemas.microsoft.com/office/powerpoint/2010/main" val="84933764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01A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dabd79dfb043a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DA929240-8A90-49A4-8122-32BF728F2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981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 / VELA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F1E16C90-211D-4F8C-8373-F4D817598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32385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BB4984D6-B069-4031-B7A2-0F4F9D723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0225"/>
            <a:ext cx="7239000" cy="2276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7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Energy,</a:t>
            </a:r>
          </a:p>
          <a:p xmlns:a="http://schemas.openxmlformats.org/drawingml/2006/main">
            <a:pPr>
              <a:defRPr sz="7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7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in context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55D7D5E0-DB7A-4C5A-B677-9BEAEA51D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57725"/>
            <a:ext cx="66865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fictional software launch</a:t>
            </a:r>
          </a:p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for commercial energy operations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CE612C99-3DCF-4012-82E5-28BBCFB05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934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Independent product concept. Generated artwork. No real customer site.</a:t>
            </a:r>
          </a:p>
        </p:txBody>
      </p:sp>
    </p:spTree>
    <p:extLst>
      <p:ext uri="{BB962C8B-B14F-4D97-AF65-F5344CB8AC3E}">
        <p14:creationId xmlns:p14="http://schemas.microsoft.com/office/powerpoint/2010/main" val="86265217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A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1">
            <a:extLst xmlns:a="http://schemas.openxmlformats.org/drawingml/2006/main">
              <a:ext uri="{FF2B5EF4-FFF2-40B4-BE49-F238E27FC236}">
                <a16:creationId xmlns:a16="http://schemas.microsoft.com/office/drawing/2014/main" id="{1E22D98C-F6C0-4257-9F7B-8B4C3BB56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001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5D0D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5D0DA"/>
                </a:solidFill>
                <a:latin typeface="Arial"/>
                <a:ea typeface="Arial"/>
                <a:cs typeface="Arial"/>
              </a:rPr>
              <a:t>03 / THE PRODUCT QUESTION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B9EB6D52-373F-4684-86E3-1D047918B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323850"/>
            <a:ext cx="5143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5D0D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5D0DA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CB299638-4B7A-4B5A-8F34-C47E31598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972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C5D0D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C5D0DA"/>
                </a:solidFill>
                <a:latin typeface="Arial"/>
                <a:ea typeface="Arial"/>
                <a:cs typeface="Arial"/>
              </a:rPr>
              <a:t>Fictional concept. Proposed product behaviour, not an existing system.</a:t>
            </a:r>
          </a:p>
        </p:txBody>
      </p:sp>
      <p:sp>
        <p:nvSpPr>
          <p:cNvPr id="4" name="text-4">
            <a:extLst xmlns:a="http://schemas.openxmlformats.org/drawingml/2006/main">
              <a:ext uri="{FF2B5EF4-FFF2-40B4-BE49-F238E27FC236}">
                <a16:creationId xmlns:a16="http://schemas.microsoft.com/office/drawing/2014/main" id="{C66A3918-A423-4D36-A92E-9CC71F05B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33475"/>
            <a:ext cx="109537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4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One site.</a:t>
            </a:r>
          </a:p>
          <a:p xmlns:a="http://schemas.openxmlformats.org/drawingml/2006/main">
            <a:pPr>
              <a:defRPr sz="54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4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Several energy decisions.</a:t>
            </a:r>
          </a:p>
        </p:txBody>
      </p:sp>
      <p:sp>
        <p:nvSpPr>
          <p:cNvPr id="5" name="text-5">
            <a:extLst xmlns:a="http://schemas.openxmlformats.org/drawingml/2006/main">
              <a:ext uri="{FF2B5EF4-FFF2-40B4-BE49-F238E27FC236}">
                <a16:creationId xmlns:a16="http://schemas.microsoft.com/office/drawing/2014/main" id="{1DC6FAF8-12D9-42E9-809E-FFE5B9748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14750"/>
            <a:ext cx="10477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75" b="0">
                <a:solidFill>
                  <a:srgbClr val="D5EE83"/>
                </a:solidFill>
                <a:latin typeface="Arial"/>
                <a:ea typeface="Arial"/>
                <a:cs typeface="Arial"/>
              </a:defRPr>
            </a:pPr>
            <a:r>
              <a:rPr sz="3075" b="0">
                <a:solidFill>
                  <a:srgbClr val="D5EE83"/>
                </a:solidFill>
                <a:latin typeface="Arial"/>
                <a:ea typeface="Arial"/>
                <a:cs typeface="Arial"/>
              </a:rPr>
              <a:t>A solar forecast is one input.</a:t>
            </a:r>
          </a:p>
          <a:p xmlns:a="http://schemas.openxmlformats.org/drawingml/2006/main">
            <a:pPr>
              <a:defRPr sz="3075" b="0">
                <a:solidFill>
                  <a:srgbClr val="D5EE83"/>
                </a:solidFill>
                <a:latin typeface="Arial"/>
                <a:ea typeface="Arial"/>
                <a:cs typeface="Arial"/>
              </a:defRPr>
            </a:pPr>
            <a:r>
              <a:rPr sz="3075" b="0">
                <a:solidFill>
                  <a:srgbClr val="D5EE83"/>
                </a:solidFill>
                <a:latin typeface="Arial"/>
                <a:ea typeface="Arial"/>
                <a:cs typeface="Arial"/>
              </a:rPr>
              <a:t>Operating limits decide what can move.</a:t>
            </a:r>
          </a:p>
        </p:txBody>
      </p:sp>
      <p:sp>
        <p:nvSpPr>
          <p:cNvPr id="6" name="text-6">
            <a:extLst xmlns:a="http://schemas.openxmlformats.org/drawingml/2006/main">
              <a:ext uri="{FF2B5EF4-FFF2-40B4-BE49-F238E27FC236}">
                <a16:creationId xmlns:a16="http://schemas.microsoft.com/office/drawing/2014/main" id="{0FD00B04-0646-411C-8DC7-CBC61375A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95900"/>
            <a:ext cx="10477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5D0D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C5D0DA"/>
                </a:solidFill>
                <a:latin typeface="Arial"/>
                <a:ea typeface="Arial"/>
                <a:cs typeface="Arial"/>
              </a:rPr>
              <a:t>The concept gives an operator a proposed schedule</a:t>
            </a:r>
          </a:p>
          <a:p xmlns:a="http://schemas.openxmlformats.org/drawingml/2006/main">
            <a:pPr>
              <a:defRPr sz="2250" b="0">
                <a:solidFill>
                  <a:srgbClr val="C5D0D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C5D0DA"/>
                </a:solidFill>
                <a:latin typeface="Arial"/>
                <a:ea typeface="Arial"/>
                <a:cs typeface="Arial"/>
              </a:rPr>
              <a:t>and the assumptions behind it, before any action.</a:t>
            </a:r>
          </a:p>
        </p:txBody>
      </p:sp>
    </p:spTree>
    <p:extLst>
      <p:ext uri="{BB962C8B-B14F-4D97-AF65-F5344CB8AC3E}">
        <p14:creationId xmlns:p14="http://schemas.microsoft.com/office/powerpoint/2010/main" val="149713425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">
            <a:extLst xmlns:a="http://schemas.openxmlformats.org/drawingml/2006/main">
              <a:ext uri="{FF2B5EF4-FFF2-40B4-BE49-F238E27FC236}">
                <a16:creationId xmlns:a16="http://schemas.microsoft.com/office/drawing/2014/main" id="{FAFE77B9-9FE7-4D54-8C58-786ABEEB5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001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03 / OPERATING MODEL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CB25298F-4D09-4E53-B14B-8190F055D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323850"/>
            <a:ext cx="5143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362AF80E-73C8-40A5-AFAF-FA8A1DC41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972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Proposed workflow for a fictional product. Operators approve actions and retain site control.</a:t>
            </a:r>
          </a:p>
        </p:txBody>
      </p:sp>
      <p:sp>
        <p:nvSpPr>
          <p:cNvPr id="4" name="text-4">
            <a:extLst xmlns:a="http://schemas.openxmlformats.org/drawingml/2006/main">
              <a:ext uri="{FF2B5EF4-FFF2-40B4-BE49-F238E27FC236}">
                <a16:creationId xmlns:a16="http://schemas.microsoft.com/office/drawing/2014/main" id="{B68D72C0-CC79-4FAE-8E1F-C57083396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81075"/>
            <a:ext cx="109537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51E25"/>
                </a:solidFill>
                <a:latin typeface="Arial"/>
                <a:ea typeface="Arial"/>
                <a:cs typeface="Arial"/>
              </a:rPr>
              <a:t>The operating rules</a:t>
            </a:r>
          </a:p>
          <a:p xmlns:a="http://schemas.openxmlformats.org/drawingml/2006/main">
            <a:pPr>
              <a:defRPr sz="4350" b="1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51E25"/>
                </a:solidFill>
                <a:latin typeface="Arial"/>
                <a:ea typeface="Arial"/>
                <a:cs typeface="Arial"/>
              </a:rPr>
              <a:t>come before the schedule</a:t>
            </a:r>
          </a:p>
        </p:txBody>
      </p:sp>
      <p:sp>
        <p:nvSpPr>
          <p:cNvPr id="5" name="text-5">
            <a:extLst xmlns:a="http://schemas.openxmlformats.org/drawingml/2006/main">
              <a:ext uri="{FF2B5EF4-FFF2-40B4-BE49-F238E27FC236}">
                <a16:creationId xmlns:a16="http://schemas.microsoft.com/office/drawing/2014/main" id="{5556D369-9FC3-4BAC-A3BA-FABB70383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19425"/>
            <a:ext cx="266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244BF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4B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text-6">
            <a:extLst xmlns:a="http://schemas.openxmlformats.org/drawingml/2006/main">
              <a:ext uri="{FF2B5EF4-FFF2-40B4-BE49-F238E27FC236}">
                <a16:creationId xmlns:a16="http://schemas.microsoft.com/office/drawing/2014/main" id="{19D9A00C-C195-4060-AB11-4267043F7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67125"/>
            <a:ext cx="3095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151E25"/>
                </a:solidFill>
                <a:latin typeface="Arial"/>
                <a:ea typeface="Arial"/>
                <a:cs typeface="Arial"/>
              </a:rPr>
              <a:t>Site inputs</a:t>
            </a:r>
          </a:p>
        </p:txBody>
      </p:sp>
      <p:sp>
        <p:nvSpPr>
          <p:cNvPr id="7" name="text-7">
            <a:extLst xmlns:a="http://schemas.openxmlformats.org/drawingml/2006/main">
              <a:ext uri="{FF2B5EF4-FFF2-40B4-BE49-F238E27FC236}">
                <a16:creationId xmlns:a16="http://schemas.microsoft.com/office/drawing/2014/main" id="{531D0679-B838-40E3-8C19-5412FC03F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448175"/>
            <a:ext cx="31623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Load forecast</a:t>
            </a:r>
          </a:p>
          <a:p xmlns:a="http://schemas.openxmlformats.org/drawingml/2006/main">
            <a:pPr>
              <a:defRPr sz="232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Solar forecast</a:t>
            </a:r>
          </a:p>
          <a:p xmlns:a="http://schemas.openxmlformats.org/drawingml/2006/main">
            <a:pPr>
              <a:defRPr sz="232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Equipment limits</a:t>
            </a:r>
          </a:p>
        </p:txBody>
      </p:sp>
      <p:sp>
        <p:nvSpPr>
          <p:cNvPr id="8" name="text-8">
            <a:extLst xmlns:a="http://schemas.openxmlformats.org/drawingml/2006/main">
              <a:ext uri="{FF2B5EF4-FFF2-40B4-BE49-F238E27FC236}">
                <a16:creationId xmlns:a16="http://schemas.microsoft.com/office/drawing/2014/main" id="{3621AA44-A756-40CC-98E7-395A01769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019425"/>
            <a:ext cx="266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244BF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4B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text-9">
            <a:extLst xmlns:a="http://schemas.openxmlformats.org/drawingml/2006/main">
              <a:ext uri="{FF2B5EF4-FFF2-40B4-BE49-F238E27FC236}">
                <a16:creationId xmlns:a16="http://schemas.microsoft.com/office/drawing/2014/main" id="{B552E1D5-1EDF-41E0-B852-F4114BFBB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667125"/>
            <a:ext cx="3095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151E25"/>
                </a:solidFill>
                <a:latin typeface="Arial"/>
                <a:ea typeface="Arial"/>
                <a:cs typeface="Arial"/>
              </a:rPr>
              <a:t>Proposed plan</a:t>
            </a:r>
          </a:p>
        </p:txBody>
      </p:sp>
      <p:sp>
        <p:nvSpPr>
          <p:cNvPr id="10" name="text-10">
            <a:extLst xmlns:a="http://schemas.openxmlformats.org/drawingml/2006/main">
              <a:ext uri="{FF2B5EF4-FFF2-40B4-BE49-F238E27FC236}">
                <a16:creationId xmlns:a16="http://schemas.microsoft.com/office/drawing/2014/main" id="{4DD91890-659C-4D1A-BFCA-123881DEA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4448175"/>
            <a:ext cx="316230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A timed schedule</a:t>
            </a:r>
          </a:p>
          <a:p xmlns:a="http://schemas.openxmlformats.org/drawingml/2006/main">
            <a:pPr>
              <a:defRPr sz="232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Visible assumptions</a:t>
            </a:r>
          </a:p>
          <a:p xmlns:a="http://schemas.openxmlformats.org/drawingml/2006/main">
            <a:pPr>
              <a:defRPr sz="232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Approval required</a:t>
            </a:r>
          </a:p>
        </p:txBody>
      </p:sp>
      <p:sp>
        <p:nvSpPr>
          <p:cNvPr id="11" name="text-11">
            <a:extLst xmlns:a="http://schemas.openxmlformats.org/drawingml/2006/main">
              <a:ext uri="{FF2B5EF4-FFF2-40B4-BE49-F238E27FC236}">
                <a16:creationId xmlns:a16="http://schemas.microsoft.com/office/drawing/2014/main" id="{BF771BB5-2A20-40E7-B140-581ECABC3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019425"/>
            <a:ext cx="285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244BF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4B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text-12">
            <a:extLst xmlns:a="http://schemas.openxmlformats.org/drawingml/2006/main">
              <a:ext uri="{FF2B5EF4-FFF2-40B4-BE49-F238E27FC236}">
                <a16:creationId xmlns:a16="http://schemas.microsoft.com/office/drawing/2014/main" id="{AC28FFBE-42E9-46F2-ABB2-A8B363D93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667125"/>
            <a:ext cx="30670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51E25"/>
                </a:solidFill>
                <a:latin typeface="Arial"/>
                <a:ea typeface="Arial"/>
                <a:cs typeface="Arial"/>
              </a:rPr>
              <a:t>Operator control</a:t>
            </a:r>
          </a:p>
        </p:txBody>
      </p:sp>
      <p:sp>
        <p:nvSpPr>
          <p:cNvPr id="13" name="text-13">
            <a:extLst xmlns:a="http://schemas.openxmlformats.org/drawingml/2006/main">
              <a:ext uri="{FF2B5EF4-FFF2-40B4-BE49-F238E27FC236}">
                <a16:creationId xmlns:a16="http://schemas.microsoft.com/office/drawing/2014/main" id="{C40F60BA-149F-40A6-A3A2-9A6AEE2AC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448175"/>
            <a:ext cx="3067050" cy="1457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Accept or amend</a:t>
            </a:r>
          </a:p>
          <a:p xmlns:a="http://schemas.openxmlformats.org/drawingml/2006/main">
            <a:pPr>
              <a:defRPr sz="232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Record the decision</a:t>
            </a:r>
          </a:p>
          <a:p xmlns:a="http://schemas.openxmlformats.org/drawingml/2006/main">
            <a:pPr>
              <a:defRPr sz="232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Review the outcome</a:t>
            </a:r>
          </a:p>
        </p:txBody>
      </p:sp>
    </p:spTree>
    <p:extLst>
      <p:ext uri="{BB962C8B-B14F-4D97-AF65-F5344CB8AC3E}">
        <p14:creationId xmlns:p14="http://schemas.microsoft.com/office/powerpoint/2010/main" val="107096055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">
            <a:extLst xmlns:a="http://schemas.openxmlformats.org/drawingml/2006/main">
              <a:ext uri="{FF2B5EF4-FFF2-40B4-BE49-F238E27FC236}">
                <a16:creationId xmlns:a16="http://schemas.microsoft.com/office/drawing/2014/main" id="{A97A21E4-4788-42BE-B0C2-AAFB54A58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001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03 / ILLUSTRATIVE SCHEDULE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B39A8596-8D4A-4C7C-A1FD-1B3512D8B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323850"/>
            <a:ext cx="5143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137FA269-F7B1-4F09-BA45-36812195F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972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Synthetic example. No savings or real operating performance are represented.</a:t>
            </a:r>
          </a:p>
        </p:txBody>
      </p:sp>
      <p:sp>
        <p:nvSpPr>
          <p:cNvPr id="4" name="text-4">
            <a:extLst xmlns:a="http://schemas.openxmlformats.org/drawingml/2006/main">
              <a:ext uri="{FF2B5EF4-FFF2-40B4-BE49-F238E27FC236}">
                <a16:creationId xmlns:a16="http://schemas.microsoft.com/office/drawing/2014/main" id="{51061CB0-FC97-4598-B66B-E2798C74E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62025"/>
            <a:ext cx="108585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51E25"/>
                </a:solidFill>
                <a:latin typeface="Arial"/>
                <a:ea typeface="Arial"/>
                <a:cs typeface="Arial"/>
              </a:rPr>
              <a:t>The same energy.</a:t>
            </a:r>
          </a:p>
          <a:p xmlns:a="http://schemas.openxmlformats.org/drawingml/2006/main">
            <a:pPr>
              <a:defRPr sz="4350" b="1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51E25"/>
                </a:solidFill>
                <a:latin typeface="Arial"/>
                <a:ea typeface="Arial"/>
                <a:cs typeface="Arial"/>
              </a:rPr>
              <a:t>A different schedule.</a:t>
            </a:r>
          </a:p>
        </p:txBody>
      </p:sp>
      <p:sp>
        <p:nvSpPr>
          <p:cNvPr id="5" name="text-5">
            <a:extLst xmlns:a="http://schemas.openxmlformats.org/drawingml/2006/main">
              <a:ext uri="{FF2B5EF4-FFF2-40B4-BE49-F238E27FC236}">
                <a16:creationId xmlns:a16="http://schemas.microsoft.com/office/drawing/2014/main" id="{4B2EA061-3291-4C94-9BD6-8A6459AA1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8125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Average load per one-hour interval (kW)</a:t>
            </a:r>
          </a:p>
        </p:txBody>
      </p:sp>
      <p:graphicFrame>
        <p:nvGraphicFramePr>
          <p:cNvPr id="13" name="Chart"/>
          <p:cNvGraphicFramePr/>
          <p:nvPr/>
        </p:nvGraphicFramePr>
        <p:xfrm>
          <a:off xmlns:a="http://schemas.openxmlformats.org/drawingml/2006/main" x="647700" y="2952750"/>
          <a:ext xmlns:a="http://schemas.openxmlformats.org/drawingml/2006/main" cx="10896600" cy="2857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b4e6a2a859b4e17"/>
          </a:graphicData>
        </a:graphic>
      </p:graphicFrame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219F7358-0895-46C1-9191-C30972748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76925"/>
            <a:ext cx="1076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360 kWh in each schedule. Assumes a flexible load within approved site limits.</a:t>
            </a:r>
          </a:p>
        </p:txBody>
      </p:sp>
    </p:spTree>
    <p:extLst>
      <p:ext uri="{BB962C8B-B14F-4D97-AF65-F5344CB8AC3E}">
        <p14:creationId xmlns:p14="http://schemas.microsoft.com/office/powerpoint/2010/main" val="99246252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4F3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">
            <a:extLst xmlns:a="http://schemas.openxmlformats.org/drawingml/2006/main">
              <a:ext uri="{FF2B5EF4-FFF2-40B4-BE49-F238E27FC236}">
                <a16:creationId xmlns:a16="http://schemas.microsoft.com/office/drawing/2014/main" id="{195A23DE-28AE-4AEB-AD84-87443358F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001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03 / PROPOSED PILOT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D5A234FE-808F-44B7-B2FC-27364A520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323850"/>
            <a:ext cx="5143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DDCBFE0E-5441-43BA-9479-A668D6782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972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9646B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9646B"/>
                </a:solidFill>
                <a:latin typeface="Arial"/>
                <a:ea typeface="Arial"/>
                <a:cs typeface="Arial"/>
              </a:rPr>
              <a:t>Fictional product proposal. Feasibility and commercial value remain unvalidated.</a:t>
            </a:r>
          </a:p>
        </p:txBody>
      </p:sp>
      <p:sp>
        <p:nvSpPr>
          <p:cNvPr id="4" name="text-4">
            <a:extLst xmlns:a="http://schemas.openxmlformats.org/drawingml/2006/main">
              <a:ext uri="{FF2B5EF4-FFF2-40B4-BE49-F238E27FC236}">
                <a16:creationId xmlns:a16="http://schemas.microsoft.com/office/drawing/2014/main" id="{754EEA40-9BFD-4989-8CAA-5A369170A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108585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51E25"/>
                </a:solidFill>
                <a:latin typeface="Arial"/>
                <a:ea typeface="Arial"/>
                <a:cs typeface="Arial"/>
              </a:rPr>
              <a:t>One site establishes</a:t>
            </a:r>
          </a:p>
          <a:p xmlns:a="http://schemas.openxmlformats.org/drawingml/2006/main">
            <a:pPr>
              <a:defRPr sz="4350" b="1">
                <a:solidFill>
                  <a:srgbClr val="151E2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151E25"/>
                </a:solidFill>
                <a:latin typeface="Arial"/>
                <a:ea typeface="Arial"/>
                <a:cs typeface="Arial"/>
              </a:rPr>
              <a:t>the operating rules</a:t>
            </a:r>
          </a:p>
        </p:txBody>
      </p:sp>
      <p:graphicFrame>
        <p:nvGraphicFramePr>
          <p:cNvPr id="10" name=""/>
          <p:cNvGraphicFramePr/>
          <p:nvPr/>
        </p:nvGraphicFramePr>
        <p:xfrm>
          <a:off xmlns:a="http://schemas.openxmlformats.org/drawingml/2006/main" x="647700" y="2714625"/>
          <a:ext xmlns:a="http://schemas.openxmlformats.org/drawingml/2006/main" cx="10896600" cy="31432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848100"/>
                <a:gridCol w="7048500"/>
              </a:tblGrid>
              <a:tr h="62865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59646B"/>
                          </a:solidFill>
                          <a:latin typeface="Arial"/>
                          <a:ea typeface="Arial"/>
                          <a:cs typeface="Arial"/>
                        </a:rPr>
                        <a:t>Pilot question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59646B"/>
                          </a:solidFill>
                          <a:latin typeface="Arial"/>
                          <a:ea typeface="Arial"/>
                          <a:cs typeface="Arial"/>
                        </a:rPr>
                        <a:t>Evidence to review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44BFF"/>
                          </a:solidFill>
                          <a:latin typeface="Arial"/>
                          <a:ea typeface="Arial"/>
                          <a:cs typeface="Arial"/>
                        </a:rPr>
                        <a:t>Can the load move?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51E25"/>
                          </a:solidFill>
                          <a:latin typeface="Arial"/>
                          <a:ea typeface="Arial"/>
                          <a:cs typeface="Arial"/>
                        </a:rPr>
                        <a:t>Approved equipment limits and operating hours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44BFF"/>
                          </a:solidFill>
                          <a:latin typeface="Arial"/>
                          <a:ea typeface="Arial"/>
                          <a:cs typeface="Arial"/>
                        </a:rPr>
                        <a:t>Can the plan be trusted?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51E25"/>
                          </a:solidFill>
                          <a:latin typeface="Arial"/>
                          <a:ea typeface="Arial"/>
                          <a:cs typeface="Arial"/>
                        </a:rPr>
                        <a:t>Forecast error and an auditable decision record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44BFF"/>
                          </a:solidFill>
                          <a:latin typeface="Arial"/>
                          <a:ea typeface="Arial"/>
                          <a:cs typeface="Arial"/>
                        </a:rPr>
                        <a:t>Who can authorise action?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51E25"/>
                          </a:solidFill>
                          <a:latin typeface="Arial"/>
                          <a:ea typeface="Arial"/>
                          <a:cs typeface="Arial"/>
                        </a:rPr>
                        <a:t>Named operators and a documented override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</a:tr>
              <a:tr h="62865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244BFF"/>
                          </a:solidFill>
                          <a:latin typeface="Arial"/>
                          <a:ea typeface="Arial"/>
                          <a:cs typeface="Arial"/>
                        </a:rPr>
                        <a:t>Do the economics work?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>
                          <a:solidFill>
                            <a:srgbClr val="151E25"/>
                          </a:solidFill>
                          <a:latin typeface="Arial"/>
                          <a:ea typeface="Arial"/>
                          <a:cs typeface="Arial"/>
                        </a:rPr>
                        <a:t>Actual tariff, integration cost and measured usage</a:t>
                      </a:r>
                    </a:p>
                  </a:txBody>
                  <a:tcPr marL="190500" marR="152400" marT="114300" marB="114300" anchor="ctr">
                    <a:solidFill>
                      <a:srgbClr val="F4F3E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858073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101A2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">
            <a:extLst xmlns:a="http://schemas.openxmlformats.org/drawingml/2006/main">
              <a:ext uri="{FF2B5EF4-FFF2-40B4-BE49-F238E27FC236}">
                <a16:creationId xmlns:a16="http://schemas.microsoft.com/office/drawing/2014/main" id="{B90EF981-4D30-4455-B967-298B0FB5F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00012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5D0D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5D0DA"/>
                </a:solidFill>
                <a:latin typeface="Arial"/>
                <a:ea typeface="Arial"/>
                <a:cs typeface="Arial"/>
              </a:rPr>
              <a:t>PRESENTATION PRODUCTION / WORKING ARRANGEMENT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02628173-5D70-40C8-877A-471D6905E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323850"/>
            <a:ext cx="51435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5D0DA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5D0DA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C2D6404B-AECB-4FFD-AC83-ED38E9387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15075"/>
            <a:ext cx="109728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C5D0DA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C5D0DA"/>
                </a:solidFill>
                <a:latin typeface="Arial"/>
                <a:ea typeface="Arial"/>
                <a:cs typeface="Arial"/>
              </a:rPr>
              <a:t>Independent portfolio. Agent-led AI-assisted production with layout and content checks.</a:t>
            </a:r>
          </a:p>
        </p:txBody>
      </p:sp>
      <p:sp>
        <p:nvSpPr>
          <p:cNvPr id="4" name="text-4">
            <a:extLst xmlns:a="http://schemas.openxmlformats.org/drawingml/2006/main">
              <a:ext uri="{FF2B5EF4-FFF2-40B4-BE49-F238E27FC236}">
                <a16:creationId xmlns:a16="http://schemas.microsoft.com/office/drawing/2014/main" id="{AC278F0C-7C67-43EE-8B84-A8C0C5EFD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9675"/>
            <a:ext cx="10896600" cy="1743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considered story.</a:t>
            </a:r>
          </a:p>
          <a:p xmlns:a="http://schemas.openxmlformats.org/drawingml/2006/main">
            <a:pPr>
              <a:defRPr sz="57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An editable handover.</a:t>
            </a:r>
          </a:p>
        </p:txBody>
      </p:sp>
      <p:sp>
        <p:nvSpPr>
          <p:cNvPr id="5" name="text-5">
            <a:extLst xmlns:a="http://schemas.openxmlformats.org/drawingml/2006/main">
              <a:ext uri="{FF2B5EF4-FFF2-40B4-BE49-F238E27FC236}">
                <a16:creationId xmlns:a16="http://schemas.microsoft.com/office/drawing/2014/main" id="{14360516-0B63-4C23-97C5-78BC75BB8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524250"/>
            <a:ext cx="108394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0">
                <a:solidFill>
                  <a:srgbClr val="D5EE83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D5EE83"/>
                </a:solidFill>
                <a:latin typeface="Arial"/>
                <a:ea typeface="Arial"/>
                <a:cs typeface="Arial"/>
              </a:rPr>
              <a:t>PowerPoint and PDF</a:t>
            </a:r>
          </a:p>
        </p:txBody>
      </p:sp>
      <p:sp>
        <p:nvSpPr>
          <p:cNvPr id="6" name="text-6">
            <a:extLst xmlns:a="http://schemas.openxmlformats.org/drawingml/2006/main">
              <a:ext uri="{FF2B5EF4-FFF2-40B4-BE49-F238E27FC236}">
                <a16:creationId xmlns:a16="http://schemas.microsoft.com/office/drawing/2014/main" id="{56266D25-0D67-44D2-83EA-24BF6B822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00575"/>
            <a:ext cx="10572750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written brief defines the audience, scope and decision.</a:t>
            </a:r>
          </a:p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One contact consolidates the feedback.</a:t>
            </a:r>
          </a:p>
        </p:txBody>
      </p:sp>
      <p:sp>
        <p:nvSpPr>
          <p:cNvPr id="7" name="text-7">
            <a:extLst xmlns:a="http://schemas.openxmlformats.org/drawingml/2006/main">
              <a:ext uri="{FF2B5EF4-FFF2-40B4-BE49-F238E27FC236}">
                <a16:creationId xmlns:a16="http://schemas.microsoft.com/office/drawing/2014/main" id="{B03E2198-C4A4-444A-BD66-DD7AB3C8C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29300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C5D0DA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C5D0DA"/>
                </a:solidFill>
                <a:latin typeface="Arial"/>
                <a:ea typeface="Arial"/>
                <a:cs typeface="Arial"/>
              </a:rPr>
              <a:t>Entirely in writing. Supplier setup precedes paid work.</a:t>
            </a:r>
          </a:p>
        </p:txBody>
      </p:sp>
    </p:spTree>
    <p:extLst>
      <p:ext uri="{BB962C8B-B14F-4D97-AF65-F5344CB8AC3E}">
        <p14:creationId xmlns:p14="http://schemas.microsoft.com/office/powerpoint/2010/main" val="17014292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2026-10-03T14:01:46.9930000Z</dcterms:created>
  <dcterms:modified xsi:type="dcterms:W3CDTF">2026-10-03T14:01:46.9930000Z</dcterms:modified>
</coreProperties>
</file>